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0.svg"/></Relationships>
</file>

<file path=ppt/diagrams/_rels/data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7.svg"/><Relationship Id="rId1" Type="http://schemas.openxmlformats.org/officeDocument/2006/relationships/image" Target="../media/image14.png"/><Relationship Id="rId6" Type="http://schemas.openxmlformats.org/officeDocument/2006/relationships/image" Target="../media/image11.svg"/><Relationship Id="rId5" Type="http://schemas.openxmlformats.org/officeDocument/2006/relationships/image" Target="../media/image1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19.svg"/><Relationship Id="rId1" Type="http://schemas.openxmlformats.org/officeDocument/2006/relationships/image" Target="../media/image26.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34.svg"/><Relationship Id="rId1" Type="http://schemas.openxmlformats.org/officeDocument/2006/relationships/image" Target="../media/image43.png"/><Relationship Id="rId6" Type="http://schemas.openxmlformats.org/officeDocument/2006/relationships/image" Target="../media/image38.svg"/><Relationship Id="rId5" Type="http://schemas.openxmlformats.org/officeDocument/2006/relationships/image" Target="../media/image45.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image" Target="../media/image34.svg"/><Relationship Id="rId1" Type="http://schemas.openxmlformats.org/officeDocument/2006/relationships/image" Target="../media/image43.png"/><Relationship Id="rId6" Type="http://schemas.openxmlformats.org/officeDocument/2006/relationships/image" Target="../media/image49.svg"/><Relationship Id="rId5" Type="http://schemas.openxmlformats.org/officeDocument/2006/relationships/image" Target="../media/image52.png"/><Relationship Id="rId4" Type="http://schemas.openxmlformats.org/officeDocument/2006/relationships/image" Target="../media/image4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19.svg"/><Relationship Id="rId1" Type="http://schemas.openxmlformats.org/officeDocument/2006/relationships/image" Target="../media/image26.png"/><Relationship Id="rId6" Type="http://schemas.openxmlformats.org/officeDocument/2006/relationships/image" Target="../media/image57.svg"/><Relationship Id="rId5" Type="http://schemas.openxmlformats.org/officeDocument/2006/relationships/image" Target="../media/image61.png"/><Relationship Id="rId4" Type="http://schemas.openxmlformats.org/officeDocument/2006/relationships/image" Target="../media/image5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svg"/><Relationship Id="rId1"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95242-E613-4C42-B73B-9C07BCA0EB4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DCC4EF-062F-4751-A4E2-44D1F496DBBF}">
      <dgm:prSet/>
      <dgm:spPr/>
      <dgm:t>
        <a:bodyPr/>
        <a:lstStyle/>
        <a:p>
          <a:r>
            <a:rPr lang="it-IT"/>
            <a:t>cessazione del rapporto di lavoro subordinato a tempo indeterminato; </a:t>
          </a:r>
          <a:endParaRPr lang="en-US"/>
        </a:p>
      </dgm:t>
    </dgm:pt>
    <dgm:pt modelId="{84B632F7-CBAC-43DB-B3C9-880EA65E736D}" type="parTrans" cxnId="{909B9CBD-0A73-46E2-AA15-5F2371DB7777}">
      <dgm:prSet/>
      <dgm:spPr/>
      <dgm:t>
        <a:bodyPr/>
        <a:lstStyle/>
        <a:p>
          <a:endParaRPr lang="en-US"/>
        </a:p>
      </dgm:t>
    </dgm:pt>
    <dgm:pt modelId="{BAFFB33E-3C23-4BC8-8959-577B191E760A}" type="sibTrans" cxnId="{909B9CBD-0A73-46E2-AA15-5F2371DB7777}">
      <dgm:prSet/>
      <dgm:spPr/>
      <dgm:t>
        <a:bodyPr/>
        <a:lstStyle/>
        <a:p>
          <a:endParaRPr lang="en-US"/>
        </a:p>
      </dgm:t>
    </dgm:pt>
    <dgm:pt modelId="{67FCBD1E-CE14-42E1-8BF3-C7664C28B109}">
      <dgm:prSet/>
      <dgm:spPr/>
      <dgm:t>
        <a:bodyPr/>
        <a:lstStyle/>
        <a:p>
          <a:r>
            <a:rPr lang="it-IT"/>
            <a:t>cessazione del rapporto di lavoro subordinato a tempo determinato;</a:t>
          </a:r>
          <a:endParaRPr lang="en-US"/>
        </a:p>
      </dgm:t>
    </dgm:pt>
    <dgm:pt modelId="{28FD2231-D7F8-4DB9-92DD-89DCBC198193}" type="parTrans" cxnId="{EDA011B9-F5FC-4552-B542-DEA8CE111273}">
      <dgm:prSet/>
      <dgm:spPr/>
      <dgm:t>
        <a:bodyPr/>
        <a:lstStyle/>
        <a:p>
          <a:endParaRPr lang="en-US"/>
        </a:p>
      </dgm:t>
    </dgm:pt>
    <dgm:pt modelId="{7357B57D-F75F-44F9-9364-385D1C144E89}" type="sibTrans" cxnId="{EDA011B9-F5FC-4552-B542-DEA8CE111273}">
      <dgm:prSet/>
      <dgm:spPr/>
      <dgm:t>
        <a:bodyPr/>
        <a:lstStyle/>
        <a:p>
          <a:endParaRPr lang="en-US"/>
        </a:p>
      </dgm:t>
    </dgm:pt>
    <dgm:pt modelId="{6212CDBD-FCE2-49D4-953F-0A71E83A38FE}">
      <dgm:prSet/>
      <dgm:spPr/>
      <dgm:t>
        <a:bodyPr/>
        <a:lstStyle/>
        <a:p>
          <a:r>
            <a:rPr lang="it-IT"/>
            <a:t>cessazione dei rapporti di lavoro parasubordinato, o di rappresentanza commerciale o di agenzia;  </a:t>
          </a:r>
          <a:endParaRPr lang="en-US"/>
        </a:p>
      </dgm:t>
    </dgm:pt>
    <dgm:pt modelId="{4A0D414B-3A79-4AA7-9579-9C91305667D2}" type="parTrans" cxnId="{7605184B-2365-4763-81FD-932A4616315D}">
      <dgm:prSet/>
      <dgm:spPr/>
      <dgm:t>
        <a:bodyPr/>
        <a:lstStyle/>
        <a:p>
          <a:endParaRPr lang="en-US"/>
        </a:p>
      </dgm:t>
    </dgm:pt>
    <dgm:pt modelId="{8D3E3074-41D8-40D5-9578-18C905409FA2}" type="sibTrans" cxnId="{7605184B-2365-4763-81FD-932A4616315D}">
      <dgm:prSet/>
      <dgm:spPr/>
      <dgm:t>
        <a:bodyPr/>
        <a:lstStyle/>
        <a:p>
          <a:endParaRPr lang="en-US"/>
        </a:p>
      </dgm:t>
    </dgm:pt>
    <dgm:pt modelId="{17E75484-E38A-454E-9076-87236D0950B1}">
      <dgm:prSet/>
      <dgm:spPr/>
      <dgm:t>
        <a:bodyPr/>
        <a:lstStyle/>
        <a:p>
          <a:r>
            <a:rPr lang="it-IT"/>
            <a:t>morte o riconoscimento di grave handicap ovvero di invalidità civile non inferiore all’80 per cento.</a:t>
          </a:r>
          <a:endParaRPr lang="en-US"/>
        </a:p>
      </dgm:t>
    </dgm:pt>
    <dgm:pt modelId="{382AA7F7-6975-4CB5-BD31-304DB6BB5BC7}" type="parTrans" cxnId="{F2742808-FA49-4029-8218-B5C363D2E0C2}">
      <dgm:prSet/>
      <dgm:spPr/>
      <dgm:t>
        <a:bodyPr/>
        <a:lstStyle/>
        <a:p>
          <a:endParaRPr lang="en-US"/>
        </a:p>
      </dgm:t>
    </dgm:pt>
    <dgm:pt modelId="{619739A8-2231-4E16-816D-15BF2C5FB06E}" type="sibTrans" cxnId="{F2742808-FA49-4029-8218-B5C363D2E0C2}">
      <dgm:prSet/>
      <dgm:spPr/>
      <dgm:t>
        <a:bodyPr/>
        <a:lstStyle/>
        <a:p>
          <a:endParaRPr lang="en-US"/>
        </a:p>
      </dgm:t>
    </dgm:pt>
    <dgm:pt modelId="{2EAA337A-F260-4108-A7EB-0C218DFBB957}" type="pres">
      <dgm:prSet presAssocID="{BEF95242-E613-4C42-B73B-9C07BCA0EB44}" presName="root" presStyleCnt="0">
        <dgm:presLayoutVars>
          <dgm:dir/>
          <dgm:resizeHandles val="exact"/>
        </dgm:presLayoutVars>
      </dgm:prSet>
      <dgm:spPr/>
    </dgm:pt>
    <dgm:pt modelId="{4390B1A1-19F4-4BE0-B37E-FF5C356A5927}" type="pres">
      <dgm:prSet presAssocID="{7FDCC4EF-062F-4751-A4E2-44D1F496DBBF}" presName="compNode" presStyleCnt="0"/>
      <dgm:spPr/>
    </dgm:pt>
    <dgm:pt modelId="{D86D60AB-4B32-482C-AD63-F1D685BEF0D4}" type="pres">
      <dgm:prSet presAssocID="{7FDCC4EF-062F-4751-A4E2-44D1F496DBBF}" presName="bgRect" presStyleLbl="bgShp" presStyleIdx="0" presStyleCnt="4"/>
      <dgm:spPr/>
    </dgm:pt>
    <dgm:pt modelId="{D4FB9AF1-7A2C-4872-9A18-1BF62F2A5C5F}" type="pres">
      <dgm:prSet presAssocID="{7FDCC4EF-062F-4751-A4E2-44D1F496DBB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1734DBC-4454-44FB-BBD2-135788716CF1}" type="pres">
      <dgm:prSet presAssocID="{7FDCC4EF-062F-4751-A4E2-44D1F496DBBF}" presName="spaceRect" presStyleCnt="0"/>
      <dgm:spPr/>
    </dgm:pt>
    <dgm:pt modelId="{3DD77A91-334D-4922-B83C-436F95238A46}" type="pres">
      <dgm:prSet presAssocID="{7FDCC4EF-062F-4751-A4E2-44D1F496DBBF}" presName="parTx" presStyleLbl="revTx" presStyleIdx="0" presStyleCnt="4">
        <dgm:presLayoutVars>
          <dgm:chMax val="0"/>
          <dgm:chPref val="0"/>
        </dgm:presLayoutVars>
      </dgm:prSet>
      <dgm:spPr/>
    </dgm:pt>
    <dgm:pt modelId="{EBDD3774-6568-4F34-8192-83010BA075C2}" type="pres">
      <dgm:prSet presAssocID="{BAFFB33E-3C23-4BC8-8959-577B191E760A}" presName="sibTrans" presStyleCnt="0"/>
      <dgm:spPr/>
    </dgm:pt>
    <dgm:pt modelId="{474610C6-BBEE-450D-99A0-618A53402D67}" type="pres">
      <dgm:prSet presAssocID="{67FCBD1E-CE14-42E1-8BF3-C7664C28B109}" presName="compNode" presStyleCnt="0"/>
      <dgm:spPr/>
    </dgm:pt>
    <dgm:pt modelId="{4E38AECB-444B-4275-8B2E-8C62CC73C477}" type="pres">
      <dgm:prSet presAssocID="{67FCBD1E-CE14-42E1-8BF3-C7664C28B109}" presName="bgRect" presStyleLbl="bgShp" presStyleIdx="1" presStyleCnt="4"/>
      <dgm:spPr/>
    </dgm:pt>
    <dgm:pt modelId="{8BE1351A-5961-44EF-AE96-34A52BEB8C19}" type="pres">
      <dgm:prSet presAssocID="{67FCBD1E-CE14-42E1-8BF3-C7664C28B1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96CBC7C9-3601-4F72-9138-4BFFB11DE147}" type="pres">
      <dgm:prSet presAssocID="{67FCBD1E-CE14-42E1-8BF3-C7664C28B109}" presName="spaceRect" presStyleCnt="0"/>
      <dgm:spPr/>
    </dgm:pt>
    <dgm:pt modelId="{80024C01-516B-4C33-9537-97B0A5C390A2}" type="pres">
      <dgm:prSet presAssocID="{67FCBD1E-CE14-42E1-8BF3-C7664C28B109}" presName="parTx" presStyleLbl="revTx" presStyleIdx="1" presStyleCnt="4">
        <dgm:presLayoutVars>
          <dgm:chMax val="0"/>
          <dgm:chPref val="0"/>
        </dgm:presLayoutVars>
      </dgm:prSet>
      <dgm:spPr/>
    </dgm:pt>
    <dgm:pt modelId="{9904E9A0-7579-466E-AE83-FD741810A19C}" type="pres">
      <dgm:prSet presAssocID="{7357B57D-F75F-44F9-9364-385D1C144E89}" presName="sibTrans" presStyleCnt="0"/>
      <dgm:spPr/>
    </dgm:pt>
    <dgm:pt modelId="{67A802DF-DA7E-44BB-8742-D0BB2F9FB1E3}" type="pres">
      <dgm:prSet presAssocID="{6212CDBD-FCE2-49D4-953F-0A71E83A38FE}" presName="compNode" presStyleCnt="0"/>
      <dgm:spPr/>
    </dgm:pt>
    <dgm:pt modelId="{F65430BA-0B2D-436C-A5F7-4F0E741D83A6}" type="pres">
      <dgm:prSet presAssocID="{6212CDBD-FCE2-49D4-953F-0A71E83A38FE}" presName="bgRect" presStyleLbl="bgShp" presStyleIdx="2" presStyleCnt="4"/>
      <dgm:spPr/>
    </dgm:pt>
    <dgm:pt modelId="{3F7399C8-6912-4205-B160-632780204422}" type="pres">
      <dgm:prSet presAssocID="{6212CDBD-FCE2-49D4-953F-0A71E83A38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520EA3E9-FF3A-42AE-B4AF-FC3E0C6E2E64}" type="pres">
      <dgm:prSet presAssocID="{6212CDBD-FCE2-49D4-953F-0A71E83A38FE}" presName="spaceRect" presStyleCnt="0"/>
      <dgm:spPr/>
    </dgm:pt>
    <dgm:pt modelId="{AA115012-4114-46E2-81FD-D28EB7F005CE}" type="pres">
      <dgm:prSet presAssocID="{6212CDBD-FCE2-49D4-953F-0A71E83A38FE}" presName="parTx" presStyleLbl="revTx" presStyleIdx="2" presStyleCnt="4">
        <dgm:presLayoutVars>
          <dgm:chMax val="0"/>
          <dgm:chPref val="0"/>
        </dgm:presLayoutVars>
      </dgm:prSet>
      <dgm:spPr/>
    </dgm:pt>
    <dgm:pt modelId="{64A26891-79CE-40DF-93A1-920872FAC7E0}" type="pres">
      <dgm:prSet presAssocID="{8D3E3074-41D8-40D5-9578-18C905409FA2}" presName="sibTrans" presStyleCnt="0"/>
      <dgm:spPr/>
    </dgm:pt>
    <dgm:pt modelId="{1E1F2580-52C6-4AB4-A28D-92C8ABE68634}" type="pres">
      <dgm:prSet presAssocID="{17E75484-E38A-454E-9076-87236D0950B1}" presName="compNode" presStyleCnt="0"/>
      <dgm:spPr/>
    </dgm:pt>
    <dgm:pt modelId="{7369D476-CF19-48A0-BF6A-F33D88E7446F}" type="pres">
      <dgm:prSet presAssocID="{17E75484-E38A-454E-9076-87236D0950B1}" presName="bgRect" presStyleLbl="bgShp" presStyleIdx="3" presStyleCnt="4"/>
      <dgm:spPr/>
    </dgm:pt>
    <dgm:pt modelId="{2EA49C14-D5FC-4063-B8C5-8AD2EEB1A0DF}" type="pres">
      <dgm:prSet presAssocID="{17E75484-E38A-454E-9076-87236D0950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heelchair Access"/>
        </a:ext>
      </dgm:extLst>
    </dgm:pt>
    <dgm:pt modelId="{29021E81-A6AA-4ABE-9C76-F07753CA64E9}" type="pres">
      <dgm:prSet presAssocID="{17E75484-E38A-454E-9076-87236D0950B1}" presName="spaceRect" presStyleCnt="0"/>
      <dgm:spPr/>
    </dgm:pt>
    <dgm:pt modelId="{56F3F4B3-F85B-4F9B-9306-4E644248982E}" type="pres">
      <dgm:prSet presAssocID="{17E75484-E38A-454E-9076-87236D0950B1}" presName="parTx" presStyleLbl="revTx" presStyleIdx="3" presStyleCnt="4">
        <dgm:presLayoutVars>
          <dgm:chMax val="0"/>
          <dgm:chPref val="0"/>
        </dgm:presLayoutVars>
      </dgm:prSet>
      <dgm:spPr/>
    </dgm:pt>
  </dgm:ptLst>
  <dgm:cxnLst>
    <dgm:cxn modelId="{F2742808-FA49-4029-8218-B5C363D2E0C2}" srcId="{BEF95242-E613-4C42-B73B-9C07BCA0EB44}" destId="{17E75484-E38A-454E-9076-87236D0950B1}" srcOrd="3" destOrd="0" parTransId="{382AA7F7-6975-4CB5-BD31-304DB6BB5BC7}" sibTransId="{619739A8-2231-4E16-816D-15BF2C5FB06E}"/>
    <dgm:cxn modelId="{F33E7D0B-B32C-4749-B488-1B74DA9CBF85}" type="presOf" srcId="{17E75484-E38A-454E-9076-87236D0950B1}" destId="{56F3F4B3-F85B-4F9B-9306-4E644248982E}" srcOrd="0" destOrd="0" presId="urn:microsoft.com/office/officeart/2018/2/layout/IconVerticalSolidList"/>
    <dgm:cxn modelId="{7605184B-2365-4763-81FD-932A4616315D}" srcId="{BEF95242-E613-4C42-B73B-9C07BCA0EB44}" destId="{6212CDBD-FCE2-49D4-953F-0A71E83A38FE}" srcOrd="2" destOrd="0" parTransId="{4A0D414B-3A79-4AA7-9579-9C91305667D2}" sibTransId="{8D3E3074-41D8-40D5-9578-18C905409FA2}"/>
    <dgm:cxn modelId="{05DC0052-AFF8-456D-AB96-E5043B538F30}" type="presOf" srcId="{BEF95242-E613-4C42-B73B-9C07BCA0EB44}" destId="{2EAA337A-F260-4108-A7EB-0C218DFBB957}" srcOrd="0" destOrd="0" presId="urn:microsoft.com/office/officeart/2018/2/layout/IconVerticalSolidList"/>
    <dgm:cxn modelId="{149D0FB4-C43D-42A6-B927-A6299BF98E4A}" type="presOf" srcId="{67FCBD1E-CE14-42E1-8BF3-C7664C28B109}" destId="{80024C01-516B-4C33-9537-97B0A5C390A2}" srcOrd="0" destOrd="0" presId="urn:microsoft.com/office/officeart/2018/2/layout/IconVerticalSolidList"/>
    <dgm:cxn modelId="{EDA011B9-F5FC-4552-B542-DEA8CE111273}" srcId="{BEF95242-E613-4C42-B73B-9C07BCA0EB44}" destId="{67FCBD1E-CE14-42E1-8BF3-C7664C28B109}" srcOrd="1" destOrd="0" parTransId="{28FD2231-D7F8-4DB9-92DD-89DCBC198193}" sibTransId="{7357B57D-F75F-44F9-9364-385D1C144E89}"/>
    <dgm:cxn modelId="{909B9CBD-0A73-46E2-AA15-5F2371DB7777}" srcId="{BEF95242-E613-4C42-B73B-9C07BCA0EB44}" destId="{7FDCC4EF-062F-4751-A4E2-44D1F496DBBF}" srcOrd="0" destOrd="0" parTransId="{84B632F7-CBAC-43DB-B3C9-880EA65E736D}" sibTransId="{BAFFB33E-3C23-4BC8-8959-577B191E760A}"/>
    <dgm:cxn modelId="{75A913C7-E02A-4392-9583-6D5A257FB7B7}" type="presOf" srcId="{6212CDBD-FCE2-49D4-953F-0A71E83A38FE}" destId="{AA115012-4114-46E2-81FD-D28EB7F005CE}" srcOrd="0" destOrd="0" presId="urn:microsoft.com/office/officeart/2018/2/layout/IconVerticalSolidList"/>
    <dgm:cxn modelId="{895C54EA-B02B-4492-A7E5-642E7ACB0DA7}" type="presOf" srcId="{7FDCC4EF-062F-4751-A4E2-44D1F496DBBF}" destId="{3DD77A91-334D-4922-B83C-436F95238A46}" srcOrd="0" destOrd="0" presId="urn:microsoft.com/office/officeart/2018/2/layout/IconVerticalSolidList"/>
    <dgm:cxn modelId="{9634026B-FE67-4D0F-AC0B-AEF2F36E4193}" type="presParOf" srcId="{2EAA337A-F260-4108-A7EB-0C218DFBB957}" destId="{4390B1A1-19F4-4BE0-B37E-FF5C356A5927}" srcOrd="0" destOrd="0" presId="urn:microsoft.com/office/officeart/2018/2/layout/IconVerticalSolidList"/>
    <dgm:cxn modelId="{DBAE0112-4DE4-47AD-9FA3-991D15C40EAF}" type="presParOf" srcId="{4390B1A1-19F4-4BE0-B37E-FF5C356A5927}" destId="{D86D60AB-4B32-482C-AD63-F1D685BEF0D4}" srcOrd="0" destOrd="0" presId="urn:microsoft.com/office/officeart/2018/2/layout/IconVerticalSolidList"/>
    <dgm:cxn modelId="{1A89F628-0AC3-4E44-999D-2CD5A9ABCD6A}" type="presParOf" srcId="{4390B1A1-19F4-4BE0-B37E-FF5C356A5927}" destId="{D4FB9AF1-7A2C-4872-9A18-1BF62F2A5C5F}" srcOrd="1" destOrd="0" presId="urn:microsoft.com/office/officeart/2018/2/layout/IconVerticalSolidList"/>
    <dgm:cxn modelId="{23CC812A-47D3-4232-AECF-9B0DD788100C}" type="presParOf" srcId="{4390B1A1-19F4-4BE0-B37E-FF5C356A5927}" destId="{A1734DBC-4454-44FB-BBD2-135788716CF1}" srcOrd="2" destOrd="0" presId="urn:microsoft.com/office/officeart/2018/2/layout/IconVerticalSolidList"/>
    <dgm:cxn modelId="{03E609D7-6725-47D4-A18F-2023B1EA280F}" type="presParOf" srcId="{4390B1A1-19F4-4BE0-B37E-FF5C356A5927}" destId="{3DD77A91-334D-4922-B83C-436F95238A46}" srcOrd="3" destOrd="0" presId="urn:microsoft.com/office/officeart/2018/2/layout/IconVerticalSolidList"/>
    <dgm:cxn modelId="{03386910-CC53-44B3-8EEB-9FCD76A3A175}" type="presParOf" srcId="{2EAA337A-F260-4108-A7EB-0C218DFBB957}" destId="{EBDD3774-6568-4F34-8192-83010BA075C2}" srcOrd="1" destOrd="0" presId="urn:microsoft.com/office/officeart/2018/2/layout/IconVerticalSolidList"/>
    <dgm:cxn modelId="{DACDE830-2E2E-4F2D-B6EE-EC52E76B195E}" type="presParOf" srcId="{2EAA337A-F260-4108-A7EB-0C218DFBB957}" destId="{474610C6-BBEE-450D-99A0-618A53402D67}" srcOrd="2" destOrd="0" presId="urn:microsoft.com/office/officeart/2018/2/layout/IconVerticalSolidList"/>
    <dgm:cxn modelId="{9A812CDB-B4BB-418A-9D48-164CC6C5FE58}" type="presParOf" srcId="{474610C6-BBEE-450D-99A0-618A53402D67}" destId="{4E38AECB-444B-4275-8B2E-8C62CC73C477}" srcOrd="0" destOrd="0" presId="urn:microsoft.com/office/officeart/2018/2/layout/IconVerticalSolidList"/>
    <dgm:cxn modelId="{7C328D08-4C9D-4E5A-87D3-1396A19B370F}" type="presParOf" srcId="{474610C6-BBEE-450D-99A0-618A53402D67}" destId="{8BE1351A-5961-44EF-AE96-34A52BEB8C19}" srcOrd="1" destOrd="0" presId="urn:microsoft.com/office/officeart/2018/2/layout/IconVerticalSolidList"/>
    <dgm:cxn modelId="{C4219923-BEC2-444B-8F8B-621E55B29B82}" type="presParOf" srcId="{474610C6-BBEE-450D-99A0-618A53402D67}" destId="{96CBC7C9-3601-4F72-9138-4BFFB11DE147}" srcOrd="2" destOrd="0" presId="urn:microsoft.com/office/officeart/2018/2/layout/IconVerticalSolidList"/>
    <dgm:cxn modelId="{5CCC1BF1-91E9-4D57-80D8-425586287F5D}" type="presParOf" srcId="{474610C6-BBEE-450D-99A0-618A53402D67}" destId="{80024C01-516B-4C33-9537-97B0A5C390A2}" srcOrd="3" destOrd="0" presId="urn:microsoft.com/office/officeart/2018/2/layout/IconVerticalSolidList"/>
    <dgm:cxn modelId="{468D0B55-C706-49D6-AF3A-B117F5E4E815}" type="presParOf" srcId="{2EAA337A-F260-4108-A7EB-0C218DFBB957}" destId="{9904E9A0-7579-466E-AE83-FD741810A19C}" srcOrd="3" destOrd="0" presId="urn:microsoft.com/office/officeart/2018/2/layout/IconVerticalSolidList"/>
    <dgm:cxn modelId="{07E5B3FE-5F8C-47CA-BC88-382EDF2CDA6E}" type="presParOf" srcId="{2EAA337A-F260-4108-A7EB-0C218DFBB957}" destId="{67A802DF-DA7E-44BB-8742-D0BB2F9FB1E3}" srcOrd="4" destOrd="0" presId="urn:microsoft.com/office/officeart/2018/2/layout/IconVerticalSolidList"/>
    <dgm:cxn modelId="{3D394241-8147-46DD-A65F-2F9F564FFB7E}" type="presParOf" srcId="{67A802DF-DA7E-44BB-8742-D0BB2F9FB1E3}" destId="{F65430BA-0B2D-436C-A5F7-4F0E741D83A6}" srcOrd="0" destOrd="0" presId="urn:microsoft.com/office/officeart/2018/2/layout/IconVerticalSolidList"/>
    <dgm:cxn modelId="{FB7482BB-ED82-458F-8D6D-19B1029720A8}" type="presParOf" srcId="{67A802DF-DA7E-44BB-8742-D0BB2F9FB1E3}" destId="{3F7399C8-6912-4205-B160-632780204422}" srcOrd="1" destOrd="0" presId="urn:microsoft.com/office/officeart/2018/2/layout/IconVerticalSolidList"/>
    <dgm:cxn modelId="{55E6C452-14D0-4730-B67B-9BA327A259CD}" type="presParOf" srcId="{67A802DF-DA7E-44BB-8742-D0BB2F9FB1E3}" destId="{520EA3E9-FF3A-42AE-B4AF-FC3E0C6E2E64}" srcOrd="2" destOrd="0" presId="urn:microsoft.com/office/officeart/2018/2/layout/IconVerticalSolidList"/>
    <dgm:cxn modelId="{3AAF0F07-532C-4F58-B607-B3736C019B8F}" type="presParOf" srcId="{67A802DF-DA7E-44BB-8742-D0BB2F9FB1E3}" destId="{AA115012-4114-46E2-81FD-D28EB7F005CE}" srcOrd="3" destOrd="0" presId="urn:microsoft.com/office/officeart/2018/2/layout/IconVerticalSolidList"/>
    <dgm:cxn modelId="{70F881F9-C10F-4C3A-8DA3-CA70BAACFF94}" type="presParOf" srcId="{2EAA337A-F260-4108-A7EB-0C218DFBB957}" destId="{64A26891-79CE-40DF-93A1-920872FAC7E0}" srcOrd="5" destOrd="0" presId="urn:microsoft.com/office/officeart/2018/2/layout/IconVerticalSolidList"/>
    <dgm:cxn modelId="{6EF7EACA-394E-4F86-BA0B-0A0C0D1ACC48}" type="presParOf" srcId="{2EAA337A-F260-4108-A7EB-0C218DFBB957}" destId="{1E1F2580-52C6-4AB4-A28D-92C8ABE68634}" srcOrd="6" destOrd="0" presId="urn:microsoft.com/office/officeart/2018/2/layout/IconVerticalSolidList"/>
    <dgm:cxn modelId="{CDE2423F-BD47-48A0-9281-1217F2487110}" type="presParOf" srcId="{1E1F2580-52C6-4AB4-A28D-92C8ABE68634}" destId="{7369D476-CF19-48A0-BF6A-F33D88E7446F}" srcOrd="0" destOrd="0" presId="urn:microsoft.com/office/officeart/2018/2/layout/IconVerticalSolidList"/>
    <dgm:cxn modelId="{F8174AAA-921E-47F0-80D2-713F874B1D9A}" type="presParOf" srcId="{1E1F2580-52C6-4AB4-A28D-92C8ABE68634}" destId="{2EA49C14-D5FC-4063-B8C5-8AD2EEB1A0DF}" srcOrd="1" destOrd="0" presId="urn:microsoft.com/office/officeart/2018/2/layout/IconVerticalSolidList"/>
    <dgm:cxn modelId="{2299A569-D4D5-4203-B930-B6E9F631087D}" type="presParOf" srcId="{1E1F2580-52C6-4AB4-A28D-92C8ABE68634}" destId="{29021E81-A6AA-4ABE-9C76-F07753CA64E9}" srcOrd="2" destOrd="0" presId="urn:microsoft.com/office/officeart/2018/2/layout/IconVerticalSolidList"/>
    <dgm:cxn modelId="{28EA3D25-FD53-4E00-95D4-A477EC64CD36}" type="presParOf" srcId="{1E1F2580-52C6-4AB4-A28D-92C8ABE68634}" destId="{56F3F4B3-F85B-4F9B-9306-4E64424898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80E15-AA97-4E42-A2EC-734DBD0C4E6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5E61FC6-4E3B-467E-A132-66E4DA739E13}">
      <dgm:prSet/>
      <dgm:spPr/>
      <dgm:t>
        <a:bodyPr/>
        <a:lstStyle/>
        <a:p>
          <a:endParaRPr lang="it-IT" dirty="0"/>
        </a:p>
        <a:p>
          <a:r>
            <a:rPr lang="it-IT" dirty="0"/>
            <a:t>titolare di un mutuo contratto per l’acquisto dello stesso immobile di importo non superiore a 250.000 euro </a:t>
          </a:r>
          <a:endParaRPr lang="en-US" dirty="0"/>
        </a:p>
      </dgm:t>
    </dgm:pt>
    <dgm:pt modelId="{25E0AFEB-1F41-462F-B11F-9B8124036E6E}" type="parTrans" cxnId="{5D4F0D59-B9A3-4B60-8453-977FEAAA439C}">
      <dgm:prSet/>
      <dgm:spPr/>
      <dgm:t>
        <a:bodyPr/>
        <a:lstStyle/>
        <a:p>
          <a:endParaRPr lang="en-US"/>
        </a:p>
      </dgm:t>
    </dgm:pt>
    <dgm:pt modelId="{B128C668-44F0-440A-9789-096FFF093225}" type="sibTrans" cxnId="{5D4F0D59-B9A3-4B60-8453-977FEAAA439C}">
      <dgm:prSet/>
      <dgm:spPr/>
      <dgm:t>
        <a:bodyPr/>
        <a:lstStyle/>
        <a:p>
          <a:endParaRPr lang="en-US"/>
        </a:p>
      </dgm:t>
    </dgm:pt>
    <dgm:pt modelId="{F2A84D1D-05FC-4AE7-93BD-5B43B5107B29}">
      <dgm:prSet/>
      <dgm:spPr/>
      <dgm:t>
        <a:bodyPr/>
        <a:lstStyle/>
        <a:p>
          <a:r>
            <a:rPr lang="it-IT"/>
            <a:t>indicatore ISEE non superiore a 30.000 euro</a:t>
          </a:r>
          <a:endParaRPr lang="en-US"/>
        </a:p>
      </dgm:t>
    </dgm:pt>
    <dgm:pt modelId="{08AD3AD9-A4DF-44FF-9E83-242C87395544}" type="parTrans" cxnId="{C1C016A8-916F-42F4-BD54-9FA98313995B}">
      <dgm:prSet/>
      <dgm:spPr/>
      <dgm:t>
        <a:bodyPr/>
        <a:lstStyle/>
        <a:p>
          <a:endParaRPr lang="en-US"/>
        </a:p>
      </dgm:t>
    </dgm:pt>
    <dgm:pt modelId="{E6BFE14C-01C2-4B13-95B4-FDE02EE5C665}" type="sibTrans" cxnId="{C1C016A8-916F-42F4-BD54-9FA98313995B}">
      <dgm:prSet/>
      <dgm:spPr/>
      <dgm:t>
        <a:bodyPr/>
        <a:lstStyle/>
        <a:p>
          <a:endParaRPr lang="en-US"/>
        </a:p>
      </dgm:t>
    </dgm:pt>
    <dgm:pt modelId="{DAA78047-8421-445D-AA8F-9A03574650EB}">
      <dgm:prSet/>
      <dgm:spPr/>
      <dgm:t>
        <a:bodyPr/>
        <a:lstStyle/>
        <a:p>
          <a:r>
            <a:rPr lang="it-IT"/>
            <a:t>mutuo deve inoltre essere in ammortamento da almeno un anno al momento della presentazione della domanda</a:t>
          </a:r>
          <a:endParaRPr lang="en-US"/>
        </a:p>
      </dgm:t>
    </dgm:pt>
    <dgm:pt modelId="{2F6879C8-2FFA-46D5-A945-7E9A066F1511}" type="parTrans" cxnId="{A90A4301-87B6-496A-8FA4-4EEEE66B6F09}">
      <dgm:prSet/>
      <dgm:spPr/>
      <dgm:t>
        <a:bodyPr/>
        <a:lstStyle/>
        <a:p>
          <a:endParaRPr lang="en-US"/>
        </a:p>
      </dgm:t>
    </dgm:pt>
    <dgm:pt modelId="{B8129E44-316B-422A-B9AF-8FB12329FDF1}" type="sibTrans" cxnId="{A90A4301-87B6-496A-8FA4-4EEEE66B6F09}">
      <dgm:prSet/>
      <dgm:spPr/>
      <dgm:t>
        <a:bodyPr/>
        <a:lstStyle/>
        <a:p>
          <a:endParaRPr lang="en-US"/>
        </a:p>
      </dgm:t>
    </dgm:pt>
    <dgm:pt modelId="{7E9EB1E1-59D6-43A8-B0ED-4F25D0321A1C}">
      <dgm:prSet/>
      <dgm:spPr/>
      <dgm:t>
        <a:bodyPr/>
        <a:lstStyle/>
        <a:p>
          <a:r>
            <a:rPr lang="it-IT"/>
            <a:t>È ammissibile anche il titolare del contratto di mutuo già in ritardo nel pagamento delle relative rate, purché il ritardo non superi i novanta giorni consecutivi</a:t>
          </a:r>
          <a:endParaRPr lang="en-US"/>
        </a:p>
      </dgm:t>
    </dgm:pt>
    <dgm:pt modelId="{E5EC2EFE-0229-4819-B8CA-51B89A4E14A7}" type="parTrans" cxnId="{F40F2A39-3858-41E9-B162-F476009545F7}">
      <dgm:prSet/>
      <dgm:spPr/>
      <dgm:t>
        <a:bodyPr/>
        <a:lstStyle/>
        <a:p>
          <a:endParaRPr lang="en-US"/>
        </a:p>
      </dgm:t>
    </dgm:pt>
    <dgm:pt modelId="{9E321851-6D91-42EC-BB99-08B7BF21236E}" type="sibTrans" cxnId="{F40F2A39-3858-41E9-B162-F476009545F7}">
      <dgm:prSet/>
      <dgm:spPr/>
      <dgm:t>
        <a:bodyPr/>
        <a:lstStyle/>
        <a:p>
          <a:endParaRPr lang="en-US"/>
        </a:p>
      </dgm:t>
    </dgm:pt>
    <dgm:pt modelId="{3320812F-A992-4FFC-B393-33237B49F224}" type="pres">
      <dgm:prSet presAssocID="{E2780E15-AA97-4E42-A2EC-734DBD0C4E6F}" presName="root" presStyleCnt="0">
        <dgm:presLayoutVars>
          <dgm:dir/>
          <dgm:resizeHandles val="exact"/>
        </dgm:presLayoutVars>
      </dgm:prSet>
      <dgm:spPr/>
    </dgm:pt>
    <dgm:pt modelId="{99CFDFE8-21A4-415A-BAF8-D5242151F422}" type="pres">
      <dgm:prSet presAssocID="{E2780E15-AA97-4E42-A2EC-734DBD0C4E6F}" presName="container" presStyleCnt="0">
        <dgm:presLayoutVars>
          <dgm:dir/>
          <dgm:resizeHandles val="exact"/>
        </dgm:presLayoutVars>
      </dgm:prSet>
      <dgm:spPr/>
    </dgm:pt>
    <dgm:pt modelId="{649B1266-FAD8-492C-BB1D-F3C9EB23BB0D}" type="pres">
      <dgm:prSet presAssocID="{85E61FC6-4E3B-467E-A132-66E4DA739E13}" presName="compNode" presStyleCnt="0"/>
      <dgm:spPr/>
    </dgm:pt>
    <dgm:pt modelId="{30361B20-82BD-4B83-9962-0617A2DF106F}" type="pres">
      <dgm:prSet presAssocID="{85E61FC6-4E3B-467E-A132-66E4DA739E13}" presName="iconBgRect" presStyleLbl="bgShp" presStyleIdx="0" presStyleCnt="4"/>
      <dgm:spPr/>
    </dgm:pt>
    <dgm:pt modelId="{88AED26B-9CD5-49F4-B113-7BD6C5AF8C2B}" type="pres">
      <dgm:prSet presAssocID="{85E61FC6-4E3B-467E-A132-66E4DA739E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48F48598-1201-451B-AA9E-C8B94681FB4D}" type="pres">
      <dgm:prSet presAssocID="{85E61FC6-4E3B-467E-A132-66E4DA739E13}" presName="spaceRect" presStyleCnt="0"/>
      <dgm:spPr/>
    </dgm:pt>
    <dgm:pt modelId="{8969C183-8048-4C81-8354-08FD91F59F3E}" type="pres">
      <dgm:prSet presAssocID="{85E61FC6-4E3B-467E-A132-66E4DA739E13}" presName="textRect" presStyleLbl="revTx" presStyleIdx="0" presStyleCnt="4" custAng="0" custScaleX="98344" custScaleY="107549">
        <dgm:presLayoutVars>
          <dgm:chMax val="1"/>
          <dgm:chPref val="1"/>
        </dgm:presLayoutVars>
      </dgm:prSet>
      <dgm:spPr/>
    </dgm:pt>
    <dgm:pt modelId="{1F74CCD1-0441-4717-9607-323759322413}" type="pres">
      <dgm:prSet presAssocID="{B128C668-44F0-440A-9789-096FFF093225}" presName="sibTrans" presStyleLbl="sibTrans2D1" presStyleIdx="0" presStyleCnt="0"/>
      <dgm:spPr/>
    </dgm:pt>
    <dgm:pt modelId="{860C8F63-E1EE-4864-9130-1CA0CD6745C1}" type="pres">
      <dgm:prSet presAssocID="{F2A84D1D-05FC-4AE7-93BD-5B43B5107B29}" presName="compNode" presStyleCnt="0"/>
      <dgm:spPr/>
    </dgm:pt>
    <dgm:pt modelId="{6307278B-6EBC-4B37-9B0E-02D501C61EF3}" type="pres">
      <dgm:prSet presAssocID="{F2A84D1D-05FC-4AE7-93BD-5B43B5107B29}" presName="iconBgRect" presStyleLbl="bgShp" presStyleIdx="1" presStyleCnt="4"/>
      <dgm:spPr/>
    </dgm:pt>
    <dgm:pt modelId="{E68FD3DC-03C8-4D88-A125-C318B99CCFFB}" type="pres">
      <dgm:prSet presAssocID="{F2A84D1D-05FC-4AE7-93BD-5B43B5107B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E9E1B5D4-0992-4059-A135-1AD7075F1680}" type="pres">
      <dgm:prSet presAssocID="{F2A84D1D-05FC-4AE7-93BD-5B43B5107B29}" presName="spaceRect" presStyleCnt="0"/>
      <dgm:spPr/>
    </dgm:pt>
    <dgm:pt modelId="{79C77352-2878-4701-B854-7C4EBCB731AA}" type="pres">
      <dgm:prSet presAssocID="{F2A84D1D-05FC-4AE7-93BD-5B43B5107B29}" presName="textRect" presStyleLbl="revTx" presStyleIdx="1" presStyleCnt="4">
        <dgm:presLayoutVars>
          <dgm:chMax val="1"/>
          <dgm:chPref val="1"/>
        </dgm:presLayoutVars>
      </dgm:prSet>
      <dgm:spPr/>
    </dgm:pt>
    <dgm:pt modelId="{81BF014B-4306-4114-A424-421DE096AD0C}" type="pres">
      <dgm:prSet presAssocID="{E6BFE14C-01C2-4B13-95B4-FDE02EE5C665}" presName="sibTrans" presStyleLbl="sibTrans2D1" presStyleIdx="0" presStyleCnt="0"/>
      <dgm:spPr/>
    </dgm:pt>
    <dgm:pt modelId="{DE574E98-88D0-4B56-AA61-3449390CC684}" type="pres">
      <dgm:prSet presAssocID="{DAA78047-8421-445D-AA8F-9A03574650EB}" presName="compNode" presStyleCnt="0"/>
      <dgm:spPr/>
    </dgm:pt>
    <dgm:pt modelId="{5F9D37AF-1E2D-4D7D-A012-958BEB46389C}" type="pres">
      <dgm:prSet presAssocID="{DAA78047-8421-445D-AA8F-9A03574650EB}" presName="iconBgRect" presStyleLbl="bgShp" presStyleIdx="2" presStyleCnt="4"/>
      <dgm:spPr/>
    </dgm:pt>
    <dgm:pt modelId="{F92C6E6C-B5F8-4ED6-ABA3-78E5ED896645}" type="pres">
      <dgm:prSet presAssocID="{DAA78047-8421-445D-AA8F-9A03574650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54B3D3D0-A1B7-4091-85F2-B0F7AB008900}" type="pres">
      <dgm:prSet presAssocID="{DAA78047-8421-445D-AA8F-9A03574650EB}" presName="spaceRect" presStyleCnt="0"/>
      <dgm:spPr/>
    </dgm:pt>
    <dgm:pt modelId="{B6FB8827-6AB5-4675-BD9E-746874457310}" type="pres">
      <dgm:prSet presAssocID="{DAA78047-8421-445D-AA8F-9A03574650EB}" presName="textRect" presStyleLbl="revTx" presStyleIdx="2" presStyleCnt="4">
        <dgm:presLayoutVars>
          <dgm:chMax val="1"/>
          <dgm:chPref val="1"/>
        </dgm:presLayoutVars>
      </dgm:prSet>
      <dgm:spPr/>
    </dgm:pt>
    <dgm:pt modelId="{DD4CE18B-D6EB-4DD5-A7ED-C844F9C14171}" type="pres">
      <dgm:prSet presAssocID="{B8129E44-316B-422A-B9AF-8FB12329FDF1}" presName="sibTrans" presStyleLbl="sibTrans2D1" presStyleIdx="0" presStyleCnt="0"/>
      <dgm:spPr/>
    </dgm:pt>
    <dgm:pt modelId="{4656B7E9-3149-492A-A683-10E582375F96}" type="pres">
      <dgm:prSet presAssocID="{7E9EB1E1-59D6-43A8-B0ED-4F25D0321A1C}" presName="compNode" presStyleCnt="0"/>
      <dgm:spPr/>
    </dgm:pt>
    <dgm:pt modelId="{516AB24F-3106-4D78-9834-DCA1EEA32AC9}" type="pres">
      <dgm:prSet presAssocID="{7E9EB1E1-59D6-43A8-B0ED-4F25D0321A1C}" presName="iconBgRect" presStyleLbl="bgShp" presStyleIdx="3" presStyleCnt="4"/>
      <dgm:spPr/>
    </dgm:pt>
    <dgm:pt modelId="{B4BBC527-0FB4-42B1-AFA9-EA048640A627}" type="pres">
      <dgm:prSet presAssocID="{7E9EB1E1-59D6-43A8-B0ED-4F25D0321A1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4D1C8C88-B757-4E34-B9DC-09479460C690}" type="pres">
      <dgm:prSet presAssocID="{7E9EB1E1-59D6-43A8-B0ED-4F25D0321A1C}" presName="spaceRect" presStyleCnt="0"/>
      <dgm:spPr/>
    </dgm:pt>
    <dgm:pt modelId="{EB9B1D82-96E1-4248-B8AF-E7A0E4D128C8}" type="pres">
      <dgm:prSet presAssocID="{7E9EB1E1-59D6-43A8-B0ED-4F25D0321A1C}" presName="textRect" presStyleLbl="revTx" presStyleIdx="3" presStyleCnt="4">
        <dgm:presLayoutVars>
          <dgm:chMax val="1"/>
          <dgm:chPref val="1"/>
        </dgm:presLayoutVars>
      </dgm:prSet>
      <dgm:spPr/>
    </dgm:pt>
  </dgm:ptLst>
  <dgm:cxnLst>
    <dgm:cxn modelId="{A90A4301-87B6-496A-8FA4-4EEEE66B6F09}" srcId="{E2780E15-AA97-4E42-A2EC-734DBD0C4E6F}" destId="{DAA78047-8421-445D-AA8F-9A03574650EB}" srcOrd="2" destOrd="0" parTransId="{2F6879C8-2FFA-46D5-A945-7E9A066F1511}" sibTransId="{B8129E44-316B-422A-B9AF-8FB12329FDF1}"/>
    <dgm:cxn modelId="{A1FDD80D-C19B-4EAE-BAB4-7A9C6588AD20}" type="presOf" srcId="{E2780E15-AA97-4E42-A2EC-734DBD0C4E6F}" destId="{3320812F-A992-4FFC-B393-33237B49F224}" srcOrd="0" destOrd="0" presId="urn:microsoft.com/office/officeart/2018/2/layout/IconCircleList"/>
    <dgm:cxn modelId="{70C2C40F-92E0-4CA6-8578-2D6F56F4979D}" type="presOf" srcId="{7E9EB1E1-59D6-43A8-B0ED-4F25D0321A1C}" destId="{EB9B1D82-96E1-4248-B8AF-E7A0E4D128C8}" srcOrd="0" destOrd="0" presId="urn:microsoft.com/office/officeart/2018/2/layout/IconCircleList"/>
    <dgm:cxn modelId="{F40F2A39-3858-41E9-B162-F476009545F7}" srcId="{E2780E15-AA97-4E42-A2EC-734DBD0C4E6F}" destId="{7E9EB1E1-59D6-43A8-B0ED-4F25D0321A1C}" srcOrd="3" destOrd="0" parTransId="{E5EC2EFE-0229-4819-B8CA-51B89A4E14A7}" sibTransId="{9E321851-6D91-42EC-BB99-08B7BF21236E}"/>
    <dgm:cxn modelId="{5ABC695B-1E31-4B85-B6B4-A9792557C5D1}" type="presOf" srcId="{F2A84D1D-05FC-4AE7-93BD-5B43B5107B29}" destId="{79C77352-2878-4701-B854-7C4EBCB731AA}" srcOrd="0" destOrd="0" presId="urn:microsoft.com/office/officeart/2018/2/layout/IconCircleList"/>
    <dgm:cxn modelId="{AB19304C-A4D6-44D0-AF5C-3655946CA957}" type="presOf" srcId="{B128C668-44F0-440A-9789-096FFF093225}" destId="{1F74CCD1-0441-4717-9607-323759322413}" srcOrd="0" destOrd="0" presId="urn:microsoft.com/office/officeart/2018/2/layout/IconCircleList"/>
    <dgm:cxn modelId="{5CF98C51-2F04-461A-8F12-3DE286883BAF}" type="presOf" srcId="{B8129E44-316B-422A-B9AF-8FB12329FDF1}" destId="{DD4CE18B-D6EB-4DD5-A7ED-C844F9C14171}" srcOrd="0" destOrd="0" presId="urn:microsoft.com/office/officeart/2018/2/layout/IconCircleList"/>
    <dgm:cxn modelId="{5D4F0D59-B9A3-4B60-8453-977FEAAA439C}" srcId="{E2780E15-AA97-4E42-A2EC-734DBD0C4E6F}" destId="{85E61FC6-4E3B-467E-A132-66E4DA739E13}" srcOrd="0" destOrd="0" parTransId="{25E0AFEB-1F41-462F-B11F-9B8124036E6E}" sibTransId="{B128C668-44F0-440A-9789-096FFF093225}"/>
    <dgm:cxn modelId="{A7571E8C-D4D2-449C-B6CB-7823CEB5D88C}" type="presOf" srcId="{E6BFE14C-01C2-4B13-95B4-FDE02EE5C665}" destId="{81BF014B-4306-4114-A424-421DE096AD0C}" srcOrd="0" destOrd="0" presId="urn:microsoft.com/office/officeart/2018/2/layout/IconCircleList"/>
    <dgm:cxn modelId="{6EEBCD8F-5127-468E-94B4-ABC98B958163}" type="presOf" srcId="{DAA78047-8421-445D-AA8F-9A03574650EB}" destId="{B6FB8827-6AB5-4675-BD9E-746874457310}" srcOrd="0" destOrd="0" presId="urn:microsoft.com/office/officeart/2018/2/layout/IconCircleList"/>
    <dgm:cxn modelId="{C1C016A8-916F-42F4-BD54-9FA98313995B}" srcId="{E2780E15-AA97-4E42-A2EC-734DBD0C4E6F}" destId="{F2A84D1D-05FC-4AE7-93BD-5B43B5107B29}" srcOrd="1" destOrd="0" parTransId="{08AD3AD9-A4DF-44FF-9E83-242C87395544}" sibTransId="{E6BFE14C-01C2-4B13-95B4-FDE02EE5C665}"/>
    <dgm:cxn modelId="{9D7E6ACC-E505-4EB5-8F1B-41038526DD33}" type="presOf" srcId="{85E61FC6-4E3B-467E-A132-66E4DA739E13}" destId="{8969C183-8048-4C81-8354-08FD91F59F3E}" srcOrd="0" destOrd="0" presId="urn:microsoft.com/office/officeart/2018/2/layout/IconCircleList"/>
    <dgm:cxn modelId="{A59493CD-1A96-4C3D-AA3F-9E79727D13CB}" type="presParOf" srcId="{3320812F-A992-4FFC-B393-33237B49F224}" destId="{99CFDFE8-21A4-415A-BAF8-D5242151F422}" srcOrd="0" destOrd="0" presId="urn:microsoft.com/office/officeart/2018/2/layout/IconCircleList"/>
    <dgm:cxn modelId="{064432E3-30FC-47DE-B5CB-A69CD0228292}" type="presParOf" srcId="{99CFDFE8-21A4-415A-BAF8-D5242151F422}" destId="{649B1266-FAD8-492C-BB1D-F3C9EB23BB0D}" srcOrd="0" destOrd="0" presId="urn:microsoft.com/office/officeart/2018/2/layout/IconCircleList"/>
    <dgm:cxn modelId="{332B2914-212F-47B9-BE7A-A957B5715EA6}" type="presParOf" srcId="{649B1266-FAD8-492C-BB1D-F3C9EB23BB0D}" destId="{30361B20-82BD-4B83-9962-0617A2DF106F}" srcOrd="0" destOrd="0" presId="urn:microsoft.com/office/officeart/2018/2/layout/IconCircleList"/>
    <dgm:cxn modelId="{0794CC98-2D03-4E16-BA91-3192E192A9A5}" type="presParOf" srcId="{649B1266-FAD8-492C-BB1D-F3C9EB23BB0D}" destId="{88AED26B-9CD5-49F4-B113-7BD6C5AF8C2B}" srcOrd="1" destOrd="0" presId="urn:microsoft.com/office/officeart/2018/2/layout/IconCircleList"/>
    <dgm:cxn modelId="{A2C6AD14-779A-4FF4-A8B1-1D98C5163B6D}" type="presParOf" srcId="{649B1266-FAD8-492C-BB1D-F3C9EB23BB0D}" destId="{48F48598-1201-451B-AA9E-C8B94681FB4D}" srcOrd="2" destOrd="0" presId="urn:microsoft.com/office/officeart/2018/2/layout/IconCircleList"/>
    <dgm:cxn modelId="{FF8C5BBD-0D8A-48D3-B611-801636BBE607}" type="presParOf" srcId="{649B1266-FAD8-492C-BB1D-F3C9EB23BB0D}" destId="{8969C183-8048-4C81-8354-08FD91F59F3E}" srcOrd="3" destOrd="0" presId="urn:microsoft.com/office/officeart/2018/2/layout/IconCircleList"/>
    <dgm:cxn modelId="{C5AA6C16-9F8B-4EF6-ADAB-74A9CF43ABE2}" type="presParOf" srcId="{99CFDFE8-21A4-415A-BAF8-D5242151F422}" destId="{1F74CCD1-0441-4717-9607-323759322413}" srcOrd="1" destOrd="0" presId="urn:microsoft.com/office/officeart/2018/2/layout/IconCircleList"/>
    <dgm:cxn modelId="{0AE5834A-D32E-4ED8-BEC7-6E4977F2E833}" type="presParOf" srcId="{99CFDFE8-21A4-415A-BAF8-D5242151F422}" destId="{860C8F63-E1EE-4864-9130-1CA0CD6745C1}" srcOrd="2" destOrd="0" presId="urn:microsoft.com/office/officeart/2018/2/layout/IconCircleList"/>
    <dgm:cxn modelId="{121AC15C-7363-49EF-BC6F-D4FC36D7A133}" type="presParOf" srcId="{860C8F63-E1EE-4864-9130-1CA0CD6745C1}" destId="{6307278B-6EBC-4B37-9B0E-02D501C61EF3}" srcOrd="0" destOrd="0" presId="urn:microsoft.com/office/officeart/2018/2/layout/IconCircleList"/>
    <dgm:cxn modelId="{48AAEB8D-2E8E-485F-96F8-F44ED4D68E21}" type="presParOf" srcId="{860C8F63-E1EE-4864-9130-1CA0CD6745C1}" destId="{E68FD3DC-03C8-4D88-A125-C318B99CCFFB}" srcOrd="1" destOrd="0" presId="urn:microsoft.com/office/officeart/2018/2/layout/IconCircleList"/>
    <dgm:cxn modelId="{B26565D2-DC7A-41EF-9FB5-C76206D138E3}" type="presParOf" srcId="{860C8F63-E1EE-4864-9130-1CA0CD6745C1}" destId="{E9E1B5D4-0992-4059-A135-1AD7075F1680}" srcOrd="2" destOrd="0" presId="urn:microsoft.com/office/officeart/2018/2/layout/IconCircleList"/>
    <dgm:cxn modelId="{B4DE544A-6AC7-4235-BDCC-6A1030846268}" type="presParOf" srcId="{860C8F63-E1EE-4864-9130-1CA0CD6745C1}" destId="{79C77352-2878-4701-B854-7C4EBCB731AA}" srcOrd="3" destOrd="0" presId="urn:microsoft.com/office/officeart/2018/2/layout/IconCircleList"/>
    <dgm:cxn modelId="{97CA0796-45CA-44BF-AC35-5F580F6CBEB8}" type="presParOf" srcId="{99CFDFE8-21A4-415A-BAF8-D5242151F422}" destId="{81BF014B-4306-4114-A424-421DE096AD0C}" srcOrd="3" destOrd="0" presId="urn:microsoft.com/office/officeart/2018/2/layout/IconCircleList"/>
    <dgm:cxn modelId="{54053C65-6211-47E7-A614-06A26F394C0F}" type="presParOf" srcId="{99CFDFE8-21A4-415A-BAF8-D5242151F422}" destId="{DE574E98-88D0-4B56-AA61-3449390CC684}" srcOrd="4" destOrd="0" presId="urn:microsoft.com/office/officeart/2018/2/layout/IconCircleList"/>
    <dgm:cxn modelId="{C3F0571E-5945-4A76-848C-4150741A0272}" type="presParOf" srcId="{DE574E98-88D0-4B56-AA61-3449390CC684}" destId="{5F9D37AF-1E2D-4D7D-A012-958BEB46389C}" srcOrd="0" destOrd="0" presId="urn:microsoft.com/office/officeart/2018/2/layout/IconCircleList"/>
    <dgm:cxn modelId="{BF14B370-E3E4-4043-A6B2-F41871680BC3}" type="presParOf" srcId="{DE574E98-88D0-4B56-AA61-3449390CC684}" destId="{F92C6E6C-B5F8-4ED6-ABA3-78E5ED896645}" srcOrd="1" destOrd="0" presId="urn:microsoft.com/office/officeart/2018/2/layout/IconCircleList"/>
    <dgm:cxn modelId="{070BB732-23A7-4A43-B831-ED927CD7D429}" type="presParOf" srcId="{DE574E98-88D0-4B56-AA61-3449390CC684}" destId="{54B3D3D0-A1B7-4091-85F2-B0F7AB008900}" srcOrd="2" destOrd="0" presId="urn:microsoft.com/office/officeart/2018/2/layout/IconCircleList"/>
    <dgm:cxn modelId="{41E8F93E-F0DC-46AE-87B0-CE312E36E40B}" type="presParOf" srcId="{DE574E98-88D0-4B56-AA61-3449390CC684}" destId="{B6FB8827-6AB5-4675-BD9E-746874457310}" srcOrd="3" destOrd="0" presId="urn:microsoft.com/office/officeart/2018/2/layout/IconCircleList"/>
    <dgm:cxn modelId="{B82B9EAE-B4C1-44F4-9B1A-37A1845C4A72}" type="presParOf" srcId="{99CFDFE8-21A4-415A-BAF8-D5242151F422}" destId="{DD4CE18B-D6EB-4DD5-A7ED-C844F9C14171}" srcOrd="5" destOrd="0" presId="urn:microsoft.com/office/officeart/2018/2/layout/IconCircleList"/>
    <dgm:cxn modelId="{D4A779B6-005E-443B-9A80-D11CF5D854F7}" type="presParOf" srcId="{99CFDFE8-21A4-415A-BAF8-D5242151F422}" destId="{4656B7E9-3149-492A-A683-10E582375F96}" srcOrd="6" destOrd="0" presId="urn:microsoft.com/office/officeart/2018/2/layout/IconCircleList"/>
    <dgm:cxn modelId="{66026970-1726-44A0-B160-3D8288F7834D}" type="presParOf" srcId="{4656B7E9-3149-492A-A683-10E582375F96}" destId="{516AB24F-3106-4D78-9834-DCA1EEA32AC9}" srcOrd="0" destOrd="0" presId="urn:microsoft.com/office/officeart/2018/2/layout/IconCircleList"/>
    <dgm:cxn modelId="{62E37932-6234-43FF-BF43-700BFF8C38E9}" type="presParOf" srcId="{4656B7E9-3149-492A-A683-10E582375F96}" destId="{B4BBC527-0FB4-42B1-AFA9-EA048640A627}" srcOrd="1" destOrd="0" presId="urn:microsoft.com/office/officeart/2018/2/layout/IconCircleList"/>
    <dgm:cxn modelId="{E0615112-0D33-48FD-A726-D8EFFAFEBE48}" type="presParOf" srcId="{4656B7E9-3149-492A-A683-10E582375F96}" destId="{4D1C8C88-B757-4E34-B9DC-09479460C690}" srcOrd="2" destOrd="0" presId="urn:microsoft.com/office/officeart/2018/2/layout/IconCircleList"/>
    <dgm:cxn modelId="{20DA0C3B-1F9B-453A-B6D8-06CB4AA4DD7A}" type="presParOf" srcId="{4656B7E9-3149-492A-A683-10E582375F96}" destId="{EB9B1D82-96E1-4248-B8AF-E7A0E4D128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D12EE-36C7-4C21-981E-A2B02F3BAC1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6B464ED0-A6A5-4063-ADB1-9AFEF1FEBC77}">
      <dgm:prSet/>
      <dgm:spPr/>
      <dgm:t>
        <a:bodyPr/>
        <a:lstStyle/>
        <a:p>
          <a:r>
            <a:rPr lang="it-IT"/>
            <a:t>I titolari di un mutuo contratto per l’acquisto della prima casa, possono sospendere il pagamento delle rate, fino a </a:t>
          </a:r>
          <a:endParaRPr lang="en-US"/>
        </a:p>
      </dgm:t>
    </dgm:pt>
    <dgm:pt modelId="{580A03E1-5E53-4DE5-B855-16EC057DE2FE}" type="parTrans" cxnId="{375A83A1-0250-4432-988F-411E8FB74709}">
      <dgm:prSet/>
      <dgm:spPr/>
      <dgm:t>
        <a:bodyPr/>
        <a:lstStyle/>
        <a:p>
          <a:endParaRPr lang="en-US"/>
        </a:p>
      </dgm:t>
    </dgm:pt>
    <dgm:pt modelId="{8EE0A984-A26D-4CDD-8DF8-C0CD5F392EC9}" type="sibTrans" cxnId="{375A83A1-0250-4432-988F-411E8FB74709}">
      <dgm:prSet/>
      <dgm:spPr/>
      <dgm:t>
        <a:bodyPr/>
        <a:lstStyle/>
        <a:p>
          <a:endParaRPr lang="en-US"/>
        </a:p>
      </dgm:t>
    </dgm:pt>
    <dgm:pt modelId="{2B0F3FE7-FC8E-4F3E-AD51-6740D090D22A}">
      <dgm:prSet/>
      <dgm:spPr/>
      <dgm:t>
        <a:bodyPr/>
        <a:lstStyle/>
        <a:p>
          <a:r>
            <a:rPr lang="it-IT"/>
            <a:t>diciotto mesi</a:t>
          </a:r>
          <a:endParaRPr lang="en-US"/>
        </a:p>
      </dgm:t>
    </dgm:pt>
    <dgm:pt modelId="{E88ADD95-FED2-4CCC-A430-9108DC2F3A83}" type="parTrans" cxnId="{4E6B16ED-A291-443D-A5A3-B0459A50B9B8}">
      <dgm:prSet/>
      <dgm:spPr/>
      <dgm:t>
        <a:bodyPr/>
        <a:lstStyle/>
        <a:p>
          <a:endParaRPr lang="en-US"/>
        </a:p>
      </dgm:t>
    </dgm:pt>
    <dgm:pt modelId="{8B8F02CF-EDB2-45AA-B7F9-E02EEA9B9448}" type="sibTrans" cxnId="{4E6B16ED-A291-443D-A5A3-B0459A50B9B8}">
      <dgm:prSet/>
      <dgm:spPr/>
      <dgm:t>
        <a:bodyPr/>
        <a:lstStyle/>
        <a:p>
          <a:endParaRPr lang="en-US"/>
        </a:p>
      </dgm:t>
    </dgm:pt>
    <dgm:pt modelId="{C86AA56A-0601-4CAD-9202-5C5A9651A1F5}" type="pres">
      <dgm:prSet presAssocID="{F09D12EE-36C7-4C21-981E-A2B02F3BAC1B}" presName="Name0" presStyleCnt="0">
        <dgm:presLayoutVars>
          <dgm:dir/>
          <dgm:animLvl val="lvl"/>
          <dgm:resizeHandles val="exact"/>
        </dgm:presLayoutVars>
      </dgm:prSet>
      <dgm:spPr/>
    </dgm:pt>
    <dgm:pt modelId="{7D006B2D-A76E-40A6-8665-1BD7466F6797}" type="pres">
      <dgm:prSet presAssocID="{2B0F3FE7-FC8E-4F3E-AD51-6740D090D22A}" presName="boxAndChildren" presStyleCnt="0"/>
      <dgm:spPr/>
    </dgm:pt>
    <dgm:pt modelId="{D7A6621C-9736-4D39-BA58-8F074E7096FB}" type="pres">
      <dgm:prSet presAssocID="{2B0F3FE7-FC8E-4F3E-AD51-6740D090D22A}" presName="parentTextBox" presStyleLbl="node1" presStyleIdx="0" presStyleCnt="2"/>
      <dgm:spPr/>
    </dgm:pt>
    <dgm:pt modelId="{63AB7F8F-4D2C-4690-A425-49DFF1AB6EC1}" type="pres">
      <dgm:prSet presAssocID="{8EE0A984-A26D-4CDD-8DF8-C0CD5F392EC9}" presName="sp" presStyleCnt="0"/>
      <dgm:spPr/>
    </dgm:pt>
    <dgm:pt modelId="{2E119219-AECB-4201-B201-0CFF9A2BB2DC}" type="pres">
      <dgm:prSet presAssocID="{6B464ED0-A6A5-4063-ADB1-9AFEF1FEBC77}" presName="arrowAndChildren" presStyleCnt="0"/>
      <dgm:spPr/>
    </dgm:pt>
    <dgm:pt modelId="{CEC277C7-6FD8-4069-ADE4-542828626454}" type="pres">
      <dgm:prSet presAssocID="{6B464ED0-A6A5-4063-ADB1-9AFEF1FEBC77}" presName="parentTextArrow" presStyleLbl="node1" presStyleIdx="1" presStyleCnt="2"/>
      <dgm:spPr/>
    </dgm:pt>
  </dgm:ptLst>
  <dgm:cxnLst>
    <dgm:cxn modelId="{FA067F18-A6E4-48A9-B74D-5FA86E0492E5}" type="presOf" srcId="{2B0F3FE7-FC8E-4F3E-AD51-6740D090D22A}" destId="{D7A6621C-9736-4D39-BA58-8F074E7096FB}" srcOrd="0" destOrd="0" presId="urn:microsoft.com/office/officeart/2005/8/layout/process4"/>
    <dgm:cxn modelId="{5B766884-9F1E-4563-9A1A-C8368598A397}" type="presOf" srcId="{6B464ED0-A6A5-4063-ADB1-9AFEF1FEBC77}" destId="{CEC277C7-6FD8-4069-ADE4-542828626454}" srcOrd="0" destOrd="0" presId="urn:microsoft.com/office/officeart/2005/8/layout/process4"/>
    <dgm:cxn modelId="{7EB8C38E-2269-4B1F-9022-8AB9A6BD0EF3}" type="presOf" srcId="{F09D12EE-36C7-4C21-981E-A2B02F3BAC1B}" destId="{C86AA56A-0601-4CAD-9202-5C5A9651A1F5}" srcOrd="0" destOrd="0" presId="urn:microsoft.com/office/officeart/2005/8/layout/process4"/>
    <dgm:cxn modelId="{375A83A1-0250-4432-988F-411E8FB74709}" srcId="{F09D12EE-36C7-4C21-981E-A2B02F3BAC1B}" destId="{6B464ED0-A6A5-4063-ADB1-9AFEF1FEBC77}" srcOrd="0" destOrd="0" parTransId="{580A03E1-5E53-4DE5-B855-16EC057DE2FE}" sibTransId="{8EE0A984-A26D-4CDD-8DF8-C0CD5F392EC9}"/>
    <dgm:cxn modelId="{4E6B16ED-A291-443D-A5A3-B0459A50B9B8}" srcId="{F09D12EE-36C7-4C21-981E-A2B02F3BAC1B}" destId="{2B0F3FE7-FC8E-4F3E-AD51-6740D090D22A}" srcOrd="1" destOrd="0" parTransId="{E88ADD95-FED2-4CCC-A430-9108DC2F3A83}" sibTransId="{8B8F02CF-EDB2-45AA-B7F9-E02EEA9B9448}"/>
    <dgm:cxn modelId="{8EC10989-8641-4C0D-94CA-20447C7D69EB}" type="presParOf" srcId="{C86AA56A-0601-4CAD-9202-5C5A9651A1F5}" destId="{7D006B2D-A76E-40A6-8665-1BD7466F6797}" srcOrd="0" destOrd="0" presId="urn:microsoft.com/office/officeart/2005/8/layout/process4"/>
    <dgm:cxn modelId="{655109D3-EA76-44DB-9468-EA51DB14341B}" type="presParOf" srcId="{7D006B2D-A76E-40A6-8665-1BD7466F6797}" destId="{D7A6621C-9736-4D39-BA58-8F074E7096FB}" srcOrd="0" destOrd="0" presId="urn:microsoft.com/office/officeart/2005/8/layout/process4"/>
    <dgm:cxn modelId="{BFF61CF0-1855-4D14-9786-CE466F08CE65}" type="presParOf" srcId="{C86AA56A-0601-4CAD-9202-5C5A9651A1F5}" destId="{63AB7F8F-4D2C-4690-A425-49DFF1AB6EC1}" srcOrd="1" destOrd="0" presId="urn:microsoft.com/office/officeart/2005/8/layout/process4"/>
    <dgm:cxn modelId="{01B88AFF-0C1F-4FB0-8674-08DB34FE21B1}" type="presParOf" srcId="{C86AA56A-0601-4CAD-9202-5C5A9651A1F5}" destId="{2E119219-AECB-4201-B201-0CFF9A2BB2DC}" srcOrd="2" destOrd="0" presId="urn:microsoft.com/office/officeart/2005/8/layout/process4"/>
    <dgm:cxn modelId="{6ADF6EF7-69DF-4612-8380-A631C6C732F3}" type="presParOf" srcId="{2E119219-AECB-4201-B201-0CFF9A2BB2DC}" destId="{CEC277C7-6FD8-4069-ADE4-54282862645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181C1-80EE-4BAB-80D3-A8998A07E9D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FE6B81-68AE-4E09-9830-318B52CFF696}">
      <dgm:prSet/>
      <dgm:spPr/>
      <dgm:t>
        <a:bodyPr/>
        <a:lstStyle/>
        <a:p>
          <a:r>
            <a:rPr lang="it-IT" dirty="0"/>
            <a:t>a) la gratuità della garanzia del Fondo, sospendendo l’obbligo di versamento delle commissioni per l’accesso al Fondo, ove previste; </a:t>
          </a:r>
          <a:endParaRPr lang="en-US" dirty="0"/>
        </a:p>
      </dgm:t>
    </dgm:pt>
    <dgm:pt modelId="{F9882864-6F00-4DDE-9C9F-7AC57F1C5444}" type="parTrans" cxnId="{481E2871-47F8-4B1E-810A-6CAF332E1570}">
      <dgm:prSet/>
      <dgm:spPr/>
      <dgm:t>
        <a:bodyPr/>
        <a:lstStyle/>
        <a:p>
          <a:endParaRPr lang="en-US"/>
        </a:p>
      </dgm:t>
    </dgm:pt>
    <dgm:pt modelId="{3134A1E0-2C2B-47FE-8CC1-D3DF4DFF542F}" type="sibTrans" cxnId="{481E2871-47F8-4B1E-810A-6CAF332E1570}">
      <dgm:prSet/>
      <dgm:spPr/>
      <dgm:t>
        <a:bodyPr/>
        <a:lstStyle/>
        <a:p>
          <a:endParaRPr lang="en-US"/>
        </a:p>
      </dgm:t>
    </dgm:pt>
    <dgm:pt modelId="{C5A9B8F5-6DAE-4712-8312-42FF82EC3F23}">
      <dgm:prSet/>
      <dgm:spPr/>
      <dgm:t>
        <a:bodyPr/>
        <a:lstStyle/>
        <a:p>
          <a:r>
            <a:rPr lang="it-IT"/>
            <a:t>b) l’aumento dell’importo massimo garantito a 5 milioni di euro; </a:t>
          </a:r>
          <a:endParaRPr lang="en-US"/>
        </a:p>
      </dgm:t>
    </dgm:pt>
    <dgm:pt modelId="{82BB29B5-EF0F-42DE-BEA0-532D7D7D7378}" type="parTrans" cxnId="{578D359D-DE18-4D29-B2E9-F02B76799349}">
      <dgm:prSet/>
      <dgm:spPr/>
      <dgm:t>
        <a:bodyPr/>
        <a:lstStyle/>
        <a:p>
          <a:endParaRPr lang="en-US"/>
        </a:p>
      </dgm:t>
    </dgm:pt>
    <dgm:pt modelId="{6C6F5F05-7CEC-432D-9D2B-8AA4143A8D01}" type="sibTrans" cxnId="{578D359D-DE18-4D29-B2E9-F02B76799349}">
      <dgm:prSet/>
      <dgm:spPr/>
      <dgm:t>
        <a:bodyPr/>
        <a:lstStyle/>
        <a:p>
          <a:endParaRPr lang="en-US"/>
        </a:p>
      </dgm:t>
    </dgm:pt>
    <dgm:pt modelId="{D60D7D0E-977E-45ED-9556-5185CC5E1B50}">
      <dgm:prSet/>
      <dgm:spPr/>
      <dgm:t>
        <a:bodyPr/>
        <a:lstStyle/>
        <a:p>
          <a:r>
            <a:rPr lang="it-IT"/>
            <a:t>c) l’aumento della percentuale massima di garanzia (80 per cento in garanzia diretta e 90 per cento in riassicurazione/controgaranzia) per tutte le operazioni ammesse al Fondo di importo fino a 1,5 milioni di euro; </a:t>
          </a:r>
          <a:endParaRPr lang="en-US"/>
        </a:p>
      </dgm:t>
    </dgm:pt>
    <dgm:pt modelId="{C6D64DB8-9257-4B3C-9FE1-227AB2717719}" type="parTrans" cxnId="{435021E0-5EC4-41F8-962C-717644C6C0D1}">
      <dgm:prSet/>
      <dgm:spPr/>
      <dgm:t>
        <a:bodyPr/>
        <a:lstStyle/>
        <a:p>
          <a:endParaRPr lang="en-US"/>
        </a:p>
      </dgm:t>
    </dgm:pt>
    <dgm:pt modelId="{4C8A0BB4-F389-4A91-8F53-06E48E7E941F}" type="sibTrans" cxnId="{435021E0-5EC4-41F8-962C-717644C6C0D1}">
      <dgm:prSet/>
      <dgm:spPr/>
      <dgm:t>
        <a:bodyPr/>
        <a:lstStyle/>
        <a:p>
          <a:endParaRPr lang="en-US"/>
        </a:p>
      </dgm:t>
    </dgm:pt>
    <dgm:pt modelId="{A7A52E92-7E99-42CF-8CB5-8269845F7F6D}">
      <dgm:prSet/>
      <dgm:spPr/>
      <dgm:t>
        <a:bodyPr/>
        <a:lstStyle/>
        <a:p>
          <a:r>
            <a:rPr lang="it-IT"/>
            <a:t>d) l’ammissibilità alla garanzia di operazioni di rinegoziazione del debito, a condizione che il soggetto finanziatore conceda nuova finanza per almeno 10 per cento del debito residuo; </a:t>
          </a:r>
          <a:endParaRPr lang="en-US"/>
        </a:p>
      </dgm:t>
    </dgm:pt>
    <dgm:pt modelId="{76E7CAC1-43E8-4F65-8FA6-6E7903F1AA54}" type="parTrans" cxnId="{A1732830-3D12-42ED-AAA0-8E96E54BA3E0}">
      <dgm:prSet/>
      <dgm:spPr/>
      <dgm:t>
        <a:bodyPr/>
        <a:lstStyle/>
        <a:p>
          <a:endParaRPr lang="en-US"/>
        </a:p>
      </dgm:t>
    </dgm:pt>
    <dgm:pt modelId="{7138AA2D-1769-468C-8EAA-DE50E0523B8B}" type="sibTrans" cxnId="{A1732830-3D12-42ED-AAA0-8E96E54BA3E0}">
      <dgm:prSet/>
      <dgm:spPr/>
      <dgm:t>
        <a:bodyPr/>
        <a:lstStyle/>
        <a:p>
          <a:endParaRPr lang="en-US"/>
        </a:p>
      </dgm:t>
    </dgm:pt>
    <dgm:pt modelId="{A2F645EB-6711-4289-867F-99BBB316F446}">
      <dgm:prSet/>
      <dgm:spPr/>
      <dgm:t>
        <a:bodyPr/>
        <a:lstStyle/>
        <a:p>
          <a:r>
            <a:rPr lang="it-IT"/>
            <a:t>e) il rafforzamento delle sinergie con le risorse aggiuntive delle sezioni speciali per innalzare fino al massimo dell’80 per cento la garanzia del Fondo sulle diverse tipologie di operazioni, incentivando anche l’impiego delle risorse comunitarie dei fondi strutturali; </a:t>
          </a:r>
          <a:endParaRPr lang="en-US"/>
        </a:p>
      </dgm:t>
    </dgm:pt>
    <dgm:pt modelId="{0D41FCED-E3A9-49FC-ABC3-D67D097E1B6B}" type="parTrans" cxnId="{E074841C-4938-4340-B608-11BE5D138A88}">
      <dgm:prSet/>
      <dgm:spPr/>
      <dgm:t>
        <a:bodyPr/>
        <a:lstStyle/>
        <a:p>
          <a:endParaRPr lang="en-US"/>
        </a:p>
      </dgm:t>
    </dgm:pt>
    <dgm:pt modelId="{DEA3D697-A42B-44DF-9A62-504E68A11E2D}" type="sibTrans" cxnId="{E074841C-4938-4340-B608-11BE5D138A88}">
      <dgm:prSet/>
      <dgm:spPr/>
      <dgm:t>
        <a:bodyPr/>
        <a:lstStyle/>
        <a:p>
          <a:endParaRPr lang="en-US"/>
        </a:p>
      </dgm:t>
    </dgm:pt>
    <dgm:pt modelId="{E8AF7414-D6B1-423C-9AB9-B887667020A6}" type="pres">
      <dgm:prSet presAssocID="{CF0181C1-80EE-4BAB-80D3-A8998A07E9DE}" presName="root" presStyleCnt="0">
        <dgm:presLayoutVars>
          <dgm:dir/>
          <dgm:resizeHandles val="exact"/>
        </dgm:presLayoutVars>
      </dgm:prSet>
      <dgm:spPr/>
    </dgm:pt>
    <dgm:pt modelId="{28FCFCEE-09F9-4DA8-9F2D-D04E7D14D8E4}" type="pres">
      <dgm:prSet presAssocID="{59FE6B81-68AE-4E09-9830-318B52CFF696}" presName="compNode" presStyleCnt="0"/>
      <dgm:spPr/>
    </dgm:pt>
    <dgm:pt modelId="{1C0E2922-5783-4F31-ABF7-8648F023E2E2}" type="pres">
      <dgm:prSet presAssocID="{59FE6B81-68AE-4E09-9830-318B52CFF696}" presName="bgRect" presStyleLbl="bgShp" presStyleIdx="0" presStyleCnt="5"/>
      <dgm:spPr/>
    </dgm:pt>
    <dgm:pt modelId="{8C533130-0814-4E2D-BF56-3BEEE29770BD}" type="pres">
      <dgm:prSet presAssocID="{59FE6B81-68AE-4E09-9830-318B52CFF69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itments"/>
        </a:ext>
      </dgm:extLst>
    </dgm:pt>
    <dgm:pt modelId="{04E6FE9A-E2A6-4AFB-B003-E7D15D1DE5B1}" type="pres">
      <dgm:prSet presAssocID="{59FE6B81-68AE-4E09-9830-318B52CFF696}" presName="spaceRect" presStyleCnt="0"/>
      <dgm:spPr/>
    </dgm:pt>
    <dgm:pt modelId="{951FE6AF-F35E-4FD0-BE10-95D395627481}" type="pres">
      <dgm:prSet presAssocID="{59FE6B81-68AE-4E09-9830-318B52CFF696}" presName="parTx" presStyleLbl="revTx" presStyleIdx="0" presStyleCnt="5">
        <dgm:presLayoutVars>
          <dgm:chMax val="0"/>
          <dgm:chPref val="0"/>
        </dgm:presLayoutVars>
      </dgm:prSet>
      <dgm:spPr/>
    </dgm:pt>
    <dgm:pt modelId="{63E4FA77-79E8-4660-95A4-A7D240802A99}" type="pres">
      <dgm:prSet presAssocID="{3134A1E0-2C2B-47FE-8CC1-D3DF4DFF542F}" presName="sibTrans" presStyleCnt="0"/>
      <dgm:spPr/>
    </dgm:pt>
    <dgm:pt modelId="{1ED6926D-F19E-4766-B5BA-B880251BB9CC}" type="pres">
      <dgm:prSet presAssocID="{C5A9B8F5-6DAE-4712-8312-42FF82EC3F23}" presName="compNode" presStyleCnt="0"/>
      <dgm:spPr/>
    </dgm:pt>
    <dgm:pt modelId="{A3D9BCBF-A867-47CD-AC08-FF8ADAF69574}" type="pres">
      <dgm:prSet presAssocID="{C5A9B8F5-6DAE-4712-8312-42FF82EC3F23}" presName="bgRect" presStyleLbl="bgShp" presStyleIdx="1" presStyleCnt="5"/>
      <dgm:spPr/>
    </dgm:pt>
    <dgm:pt modelId="{4420DC5B-E30E-41C9-8F38-F95A9501F7E3}" type="pres">
      <dgm:prSet presAssocID="{C5A9B8F5-6DAE-4712-8312-42FF82EC3F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3A6A16BD-390F-48AE-829B-B02D773EA166}" type="pres">
      <dgm:prSet presAssocID="{C5A9B8F5-6DAE-4712-8312-42FF82EC3F23}" presName="spaceRect" presStyleCnt="0"/>
      <dgm:spPr/>
    </dgm:pt>
    <dgm:pt modelId="{B12A8C1B-AACA-42FC-8309-59B7BBD78AD4}" type="pres">
      <dgm:prSet presAssocID="{C5A9B8F5-6DAE-4712-8312-42FF82EC3F23}" presName="parTx" presStyleLbl="revTx" presStyleIdx="1" presStyleCnt="5">
        <dgm:presLayoutVars>
          <dgm:chMax val="0"/>
          <dgm:chPref val="0"/>
        </dgm:presLayoutVars>
      </dgm:prSet>
      <dgm:spPr/>
    </dgm:pt>
    <dgm:pt modelId="{B78274C5-CE66-4C0D-B860-A37DB285070B}" type="pres">
      <dgm:prSet presAssocID="{6C6F5F05-7CEC-432D-9D2B-8AA4143A8D01}" presName="sibTrans" presStyleCnt="0"/>
      <dgm:spPr/>
    </dgm:pt>
    <dgm:pt modelId="{5D62AA4D-A28A-4A93-9971-F86CB04761C3}" type="pres">
      <dgm:prSet presAssocID="{D60D7D0E-977E-45ED-9556-5185CC5E1B50}" presName="compNode" presStyleCnt="0"/>
      <dgm:spPr/>
    </dgm:pt>
    <dgm:pt modelId="{0E5BAA74-144D-4B4D-BF80-B21E48B43079}" type="pres">
      <dgm:prSet presAssocID="{D60D7D0E-977E-45ED-9556-5185CC5E1B50}" presName="bgRect" presStyleLbl="bgShp" presStyleIdx="2" presStyleCnt="5"/>
      <dgm:spPr/>
    </dgm:pt>
    <dgm:pt modelId="{317B73EE-21D6-4887-83AD-029CED33184B}" type="pres">
      <dgm:prSet presAssocID="{D60D7D0E-977E-45ED-9556-5185CC5E1B5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ear"/>
        </a:ext>
      </dgm:extLst>
    </dgm:pt>
    <dgm:pt modelId="{8877FEE1-E857-427B-8BFB-D5FFF871DC33}" type="pres">
      <dgm:prSet presAssocID="{D60D7D0E-977E-45ED-9556-5185CC5E1B50}" presName="spaceRect" presStyleCnt="0"/>
      <dgm:spPr/>
    </dgm:pt>
    <dgm:pt modelId="{B52A8C81-FBD7-439E-B2A2-CF7A910235BF}" type="pres">
      <dgm:prSet presAssocID="{D60D7D0E-977E-45ED-9556-5185CC5E1B50}" presName="parTx" presStyleLbl="revTx" presStyleIdx="2" presStyleCnt="5">
        <dgm:presLayoutVars>
          <dgm:chMax val="0"/>
          <dgm:chPref val="0"/>
        </dgm:presLayoutVars>
      </dgm:prSet>
      <dgm:spPr/>
    </dgm:pt>
    <dgm:pt modelId="{31088FF2-2058-4C3E-BC96-493A7E6A4013}" type="pres">
      <dgm:prSet presAssocID="{4C8A0BB4-F389-4A91-8F53-06E48E7E941F}" presName="sibTrans" presStyleCnt="0"/>
      <dgm:spPr/>
    </dgm:pt>
    <dgm:pt modelId="{F291D67B-EA43-46C5-9BE2-532F84389AB6}" type="pres">
      <dgm:prSet presAssocID="{A7A52E92-7E99-42CF-8CB5-8269845F7F6D}" presName="compNode" presStyleCnt="0"/>
      <dgm:spPr/>
    </dgm:pt>
    <dgm:pt modelId="{7414EBD9-7433-4551-933B-EC9ED945ACE1}" type="pres">
      <dgm:prSet presAssocID="{A7A52E92-7E99-42CF-8CB5-8269845F7F6D}" presName="bgRect" presStyleLbl="bgShp" presStyleIdx="3" presStyleCnt="5"/>
      <dgm:spPr/>
    </dgm:pt>
    <dgm:pt modelId="{025CB63C-FC82-4841-A63D-79E09824EC84}" type="pres">
      <dgm:prSet presAssocID="{A7A52E92-7E99-42CF-8CB5-8269845F7F6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D31C2C82-D387-4AF2-B853-C9B66DCF84DA}" type="pres">
      <dgm:prSet presAssocID="{A7A52E92-7E99-42CF-8CB5-8269845F7F6D}" presName="spaceRect" presStyleCnt="0"/>
      <dgm:spPr/>
    </dgm:pt>
    <dgm:pt modelId="{63612198-B679-4A07-8A96-528E7AAB4E29}" type="pres">
      <dgm:prSet presAssocID="{A7A52E92-7E99-42CF-8CB5-8269845F7F6D}" presName="parTx" presStyleLbl="revTx" presStyleIdx="3" presStyleCnt="5">
        <dgm:presLayoutVars>
          <dgm:chMax val="0"/>
          <dgm:chPref val="0"/>
        </dgm:presLayoutVars>
      </dgm:prSet>
      <dgm:spPr/>
    </dgm:pt>
    <dgm:pt modelId="{6AE45A6E-1D2F-404C-A734-0E299CBD371D}" type="pres">
      <dgm:prSet presAssocID="{7138AA2D-1769-468C-8EAA-DE50E0523B8B}" presName="sibTrans" presStyleCnt="0"/>
      <dgm:spPr/>
    </dgm:pt>
    <dgm:pt modelId="{2CD82684-D6BA-447B-AE32-3C1E23F5F83C}" type="pres">
      <dgm:prSet presAssocID="{A2F645EB-6711-4289-867F-99BBB316F446}" presName="compNode" presStyleCnt="0"/>
      <dgm:spPr/>
    </dgm:pt>
    <dgm:pt modelId="{BD89DD10-FFD8-481B-91D1-7F17A0445A2A}" type="pres">
      <dgm:prSet presAssocID="{A2F645EB-6711-4289-867F-99BBB316F446}" presName="bgRect" presStyleLbl="bgShp" presStyleIdx="4" presStyleCnt="5"/>
      <dgm:spPr/>
    </dgm:pt>
    <dgm:pt modelId="{C33B7201-0B09-426D-B458-0B2603B5DBB1}" type="pres">
      <dgm:prSet presAssocID="{A2F645EB-6711-4289-867F-99BBB316F4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rror"/>
        </a:ext>
      </dgm:extLst>
    </dgm:pt>
    <dgm:pt modelId="{CF26FBE9-1580-4D10-9B5D-CE8EE5E07867}" type="pres">
      <dgm:prSet presAssocID="{A2F645EB-6711-4289-867F-99BBB316F446}" presName="spaceRect" presStyleCnt="0"/>
      <dgm:spPr/>
    </dgm:pt>
    <dgm:pt modelId="{4BB21051-5362-42BB-95A3-64DE4F60B57B}" type="pres">
      <dgm:prSet presAssocID="{A2F645EB-6711-4289-867F-99BBB316F446}" presName="parTx" presStyleLbl="revTx" presStyleIdx="4" presStyleCnt="5">
        <dgm:presLayoutVars>
          <dgm:chMax val="0"/>
          <dgm:chPref val="0"/>
        </dgm:presLayoutVars>
      </dgm:prSet>
      <dgm:spPr/>
    </dgm:pt>
  </dgm:ptLst>
  <dgm:cxnLst>
    <dgm:cxn modelId="{E074841C-4938-4340-B608-11BE5D138A88}" srcId="{CF0181C1-80EE-4BAB-80D3-A8998A07E9DE}" destId="{A2F645EB-6711-4289-867F-99BBB316F446}" srcOrd="4" destOrd="0" parTransId="{0D41FCED-E3A9-49FC-ABC3-D67D097E1B6B}" sibTransId="{DEA3D697-A42B-44DF-9A62-504E68A11E2D}"/>
    <dgm:cxn modelId="{A535322F-4377-44E1-818F-62BBFF97FFC9}" type="presOf" srcId="{59FE6B81-68AE-4E09-9830-318B52CFF696}" destId="{951FE6AF-F35E-4FD0-BE10-95D395627481}" srcOrd="0" destOrd="0" presId="urn:microsoft.com/office/officeart/2018/2/layout/IconVerticalSolidList"/>
    <dgm:cxn modelId="{A1732830-3D12-42ED-AAA0-8E96E54BA3E0}" srcId="{CF0181C1-80EE-4BAB-80D3-A8998A07E9DE}" destId="{A7A52E92-7E99-42CF-8CB5-8269845F7F6D}" srcOrd="3" destOrd="0" parTransId="{76E7CAC1-43E8-4F65-8FA6-6E7903F1AA54}" sibTransId="{7138AA2D-1769-468C-8EAA-DE50E0523B8B}"/>
    <dgm:cxn modelId="{D1427C41-07B8-45E2-A766-8056F7884277}" type="presOf" srcId="{C5A9B8F5-6DAE-4712-8312-42FF82EC3F23}" destId="{B12A8C1B-AACA-42FC-8309-59B7BBD78AD4}" srcOrd="0" destOrd="0" presId="urn:microsoft.com/office/officeart/2018/2/layout/IconVerticalSolidList"/>
    <dgm:cxn modelId="{5244404D-3AF7-41D7-B19C-5B15369AA7D8}" type="presOf" srcId="{D60D7D0E-977E-45ED-9556-5185CC5E1B50}" destId="{B52A8C81-FBD7-439E-B2A2-CF7A910235BF}" srcOrd="0" destOrd="0" presId="urn:microsoft.com/office/officeart/2018/2/layout/IconVerticalSolidList"/>
    <dgm:cxn modelId="{481E2871-47F8-4B1E-810A-6CAF332E1570}" srcId="{CF0181C1-80EE-4BAB-80D3-A8998A07E9DE}" destId="{59FE6B81-68AE-4E09-9830-318B52CFF696}" srcOrd="0" destOrd="0" parTransId="{F9882864-6F00-4DDE-9C9F-7AC57F1C5444}" sibTransId="{3134A1E0-2C2B-47FE-8CC1-D3DF4DFF542F}"/>
    <dgm:cxn modelId="{D56DB374-26A7-45C7-B8F0-85036E4AA64B}" type="presOf" srcId="{A2F645EB-6711-4289-867F-99BBB316F446}" destId="{4BB21051-5362-42BB-95A3-64DE4F60B57B}" srcOrd="0" destOrd="0" presId="urn:microsoft.com/office/officeart/2018/2/layout/IconVerticalSolidList"/>
    <dgm:cxn modelId="{578D359D-DE18-4D29-B2E9-F02B76799349}" srcId="{CF0181C1-80EE-4BAB-80D3-A8998A07E9DE}" destId="{C5A9B8F5-6DAE-4712-8312-42FF82EC3F23}" srcOrd="1" destOrd="0" parTransId="{82BB29B5-EF0F-42DE-BEA0-532D7D7D7378}" sibTransId="{6C6F5F05-7CEC-432D-9D2B-8AA4143A8D01}"/>
    <dgm:cxn modelId="{0F134ACC-38CE-49F0-9BF0-4C9215BF5C2F}" type="presOf" srcId="{A7A52E92-7E99-42CF-8CB5-8269845F7F6D}" destId="{63612198-B679-4A07-8A96-528E7AAB4E29}" srcOrd="0" destOrd="0" presId="urn:microsoft.com/office/officeart/2018/2/layout/IconVerticalSolidList"/>
    <dgm:cxn modelId="{435021E0-5EC4-41F8-962C-717644C6C0D1}" srcId="{CF0181C1-80EE-4BAB-80D3-A8998A07E9DE}" destId="{D60D7D0E-977E-45ED-9556-5185CC5E1B50}" srcOrd="2" destOrd="0" parTransId="{C6D64DB8-9257-4B3C-9FE1-227AB2717719}" sibTransId="{4C8A0BB4-F389-4A91-8F53-06E48E7E941F}"/>
    <dgm:cxn modelId="{B02E40E4-1EA6-4B12-A4EF-6A85C90B225E}" type="presOf" srcId="{CF0181C1-80EE-4BAB-80D3-A8998A07E9DE}" destId="{E8AF7414-D6B1-423C-9AB9-B887667020A6}" srcOrd="0" destOrd="0" presId="urn:microsoft.com/office/officeart/2018/2/layout/IconVerticalSolidList"/>
    <dgm:cxn modelId="{5E2C2023-7F13-4D9A-8596-602DEB5CE79F}" type="presParOf" srcId="{E8AF7414-D6B1-423C-9AB9-B887667020A6}" destId="{28FCFCEE-09F9-4DA8-9F2D-D04E7D14D8E4}" srcOrd="0" destOrd="0" presId="urn:microsoft.com/office/officeart/2018/2/layout/IconVerticalSolidList"/>
    <dgm:cxn modelId="{DCB7F13C-A5CA-40DC-876F-B4329A8FEB06}" type="presParOf" srcId="{28FCFCEE-09F9-4DA8-9F2D-D04E7D14D8E4}" destId="{1C0E2922-5783-4F31-ABF7-8648F023E2E2}" srcOrd="0" destOrd="0" presId="urn:microsoft.com/office/officeart/2018/2/layout/IconVerticalSolidList"/>
    <dgm:cxn modelId="{C0EA0442-AAE7-43FA-9701-AD36E989DD2F}" type="presParOf" srcId="{28FCFCEE-09F9-4DA8-9F2D-D04E7D14D8E4}" destId="{8C533130-0814-4E2D-BF56-3BEEE29770BD}" srcOrd="1" destOrd="0" presId="urn:microsoft.com/office/officeart/2018/2/layout/IconVerticalSolidList"/>
    <dgm:cxn modelId="{39F4E895-08AD-4DDE-B123-EB6142FD85EF}" type="presParOf" srcId="{28FCFCEE-09F9-4DA8-9F2D-D04E7D14D8E4}" destId="{04E6FE9A-E2A6-4AFB-B003-E7D15D1DE5B1}" srcOrd="2" destOrd="0" presId="urn:microsoft.com/office/officeart/2018/2/layout/IconVerticalSolidList"/>
    <dgm:cxn modelId="{CAC47F14-5B6D-4BC9-A67B-7E5B978FB7A3}" type="presParOf" srcId="{28FCFCEE-09F9-4DA8-9F2D-D04E7D14D8E4}" destId="{951FE6AF-F35E-4FD0-BE10-95D395627481}" srcOrd="3" destOrd="0" presId="urn:microsoft.com/office/officeart/2018/2/layout/IconVerticalSolidList"/>
    <dgm:cxn modelId="{265C5549-6115-4408-898B-5B5886E271BB}" type="presParOf" srcId="{E8AF7414-D6B1-423C-9AB9-B887667020A6}" destId="{63E4FA77-79E8-4660-95A4-A7D240802A99}" srcOrd="1" destOrd="0" presId="urn:microsoft.com/office/officeart/2018/2/layout/IconVerticalSolidList"/>
    <dgm:cxn modelId="{34179AC0-AF15-47F1-914B-8E8102E1F23C}" type="presParOf" srcId="{E8AF7414-D6B1-423C-9AB9-B887667020A6}" destId="{1ED6926D-F19E-4766-B5BA-B880251BB9CC}" srcOrd="2" destOrd="0" presId="urn:microsoft.com/office/officeart/2018/2/layout/IconVerticalSolidList"/>
    <dgm:cxn modelId="{F2223D5C-409D-443C-8C6E-BAB76E3CD721}" type="presParOf" srcId="{1ED6926D-F19E-4766-B5BA-B880251BB9CC}" destId="{A3D9BCBF-A867-47CD-AC08-FF8ADAF69574}" srcOrd="0" destOrd="0" presId="urn:microsoft.com/office/officeart/2018/2/layout/IconVerticalSolidList"/>
    <dgm:cxn modelId="{E028ECAA-1E9D-46E0-A763-0597B58D9C74}" type="presParOf" srcId="{1ED6926D-F19E-4766-B5BA-B880251BB9CC}" destId="{4420DC5B-E30E-41C9-8F38-F95A9501F7E3}" srcOrd="1" destOrd="0" presId="urn:microsoft.com/office/officeart/2018/2/layout/IconVerticalSolidList"/>
    <dgm:cxn modelId="{E41C5925-09C0-4708-89E5-5CCA4BA7D824}" type="presParOf" srcId="{1ED6926D-F19E-4766-B5BA-B880251BB9CC}" destId="{3A6A16BD-390F-48AE-829B-B02D773EA166}" srcOrd="2" destOrd="0" presId="urn:microsoft.com/office/officeart/2018/2/layout/IconVerticalSolidList"/>
    <dgm:cxn modelId="{2FA51AAC-37BD-4E35-BE1E-DD5C4F2210E0}" type="presParOf" srcId="{1ED6926D-F19E-4766-B5BA-B880251BB9CC}" destId="{B12A8C1B-AACA-42FC-8309-59B7BBD78AD4}" srcOrd="3" destOrd="0" presId="urn:microsoft.com/office/officeart/2018/2/layout/IconVerticalSolidList"/>
    <dgm:cxn modelId="{ED3F6579-7B98-42F4-B913-2B958C62C79F}" type="presParOf" srcId="{E8AF7414-D6B1-423C-9AB9-B887667020A6}" destId="{B78274C5-CE66-4C0D-B860-A37DB285070B}" srcOrd="3" destOrd="0" presId="urn:microsoft.com/office/officeart/2018/2/layout/IconVerticalSolidList"/>
    <dgm:cxn modelId="{DA991E27-A2D4-443D-AC39-B5B14ADB9D47}" type="presParOf" srcId="{E8AF7414-D6B1-423C-9AB9-B887667020A6}" destId="{5D62AA4D-A28A-4A93-9971-F86CB04761C3}" srcOrd="4" destOrd="0" presId="urn:microsoft.com/office/officeart/2018/2/layout/IconVerticalSolidList"/>
    <dgm:cxn modelId="{0CA4D2A0-FD93-449C-8F8A-D300AB97E452}" type="presParOf" srcId="{5D62AA4D-A28A-4A93-9971-F86CB04761C3}" destId="{0E5BAA74-144D-4B4D-BF80-B21E48B43079}" srcOrd="0" destOrd="0" presId="urn:microsoft.com/office/officeart/2018/2/layout/IconVerticalSolidList"/>
    <dgm:cxn modelId="{9F413BF3-0CA1-4FD8-AA26-740F3C0F8BFE}" type="presParOf" srcId="{5D62AA4D-A28A-4A93-9971-F86CB04761C3}" destId="{317B73EE-21D6-4887-83AD-029CED33184B}" srcOrd="1" destOrd="0" presId="urn:microsoft.com/office/officeart/2018/2/layout/IconVerticalSolidList"/>
    <dgm:cxn modelId="{A1E016B8-A77E-4EB9-955A-D7DB78AFDAF2}" type="presParOf" srcId="{5D62AA4D-A28A-4A93-9971-F86CB04761C3}" destId="{8877FEE1-E857-427B-8BFB-D5FFF871DC33}" srcOrd="2" destOrd="0" presId="urn:microsoft.com/office/officeart/2018/2/layout/IconVerticalSolidList"/>
    <dgm:cxn modelId="{D9C7E1C3-AD70-4109-A6FE-9E5D7153F8C4}" type="presParOf" srcId="{5D62AA4D-A28A-4A93-9971-F86CB04761C3}" destId="{B52A8C81-FBD7-439E-B2A2-CF7A910235BF}" srcOrd="3" destOrd="0" presId="urn:microsoft.com/office/officeart/2018/2/layout/IconVerticalSolidList"/>
    <dgm:cxn modelId="{6216D9EF-711D-4AD7-9D51-32F0021ED620}" type="presParOf" srcId="{E8AF7414-D6B1-423C-9AB9-B887667020A6}" destId="{31088FF2-2058-4C3E-BC96-493A7E6A4013}" srcOrd="5" destOrd="0" presId="urn:microsoft.com/office/officeart/2018/2/layout/IconVerticalSolidList"/>
    <dgm:cxn modelId="{5225412C-6096-46AC-9357-7E1B3E8BF21A}" type="presParOf" srcId="{E8AF7414-D6B1-423C-9AB9-B887667020A6}" destId="{F291D67B-EA43-46C5-9BE2-532F84389AB6}" srcOrd="6" destOrd="0" presId="urn:microsoft.com/office/officeart/2018/2/layout/IconVerticalSolidList"/>
    <dgm:cxn modelId="{69BE16FF-16AB-430D-A808-B380DBED8A61}" type="presParOf" srcId="{F291D67B-EA43-46C5-9BE2-532F84389AB6}" destId="{7414EBD9-7433-4551-933B-EC9ED945ACE1}" srcOrd="0" destOrd="0" presId="urn:microsoft.com/office/officeart/2018/2/layout/IconVerticalSolidList"/>
    <dgm:cxn modelId="{55654E7E-8466-47C8-888C-42C5363D458F}" type="presParOf" srcId="{F291D67B-EA43-46C5-9BE2-532F84389AB6}" destId="{025CB63C-FC82-4841-A63D-79E09824EC84}" srcOrd="1" destOrd="0" presId="urn:microsoft.com/office/officeart/2018/2/layout/IconVerticalSolidList"/>
    <dgm:cxn modelId="{D4724263-0891-4A1F-A783-B4C4D4BDDE17}" type="presParOf" srcId="{F291D67B-EA43-46C5-9BE2-532F84389AB6}" destId="{D31C2C82-D387-4AF2-B853-C9B66DCF84DA}" srcOrd="2" destOrd="0" presId="urn:microsoft.com/office/officeart/2018/2/layout/IconVerticalSolidList"/>
    <dgm:cxn modelId="{E2F60EB1-3D58-4120-B5FA-71327D597205}" type="presParOf" srcId="{F291D67B-EA43-46C5-9BE2-532F84389AB6}" destId="{63612198-B679-4A07-8A96-528E7AAB4E29}" srcOrd="3" destOrd="0" presId="urn:microsoft.com/office/officeart/2018/2/layout/IconVerticalSolidList"/>
    <dgm:cxn modelId="{68E4973C-7C2E-485C-ACE7-9370022266F8}" type="presParOf" srcId="{E8AF7414-D6B1-423C-9AB9-B887667020A6}" destId="{6AE45A6E-1D2F-404C-A734-0E299CBD371D}" srcOrd="7" destOrd="0" presId="urn:microsoft.com/office/officeart/2018/2/layout/IconVerticalSolidList"/>
    <dgm:cxn modelId="{42FA2784-ADC2-47BD-9260-F384CA82E434}" type="presParOf" srcId="{E8AF7414-D6B1-423C-9AB9-B887667020A6}" destId="{2CD82684-D6BA-447B-AE32-3C1E23F5F83C}" srcOrd="8" destOrd="0" presId="urn:microsoft.com/office/officeart/2018/2/layout/IconVerticalSolidList"/>
    <dgm:cxn modelId="{A05C2BF2-948D-4462-89F6-8D40DED52B41}" type="presParOf" srcId="{2CD82684-D6BA-447B-AE32-3C1E23F5F83C}" destId="{BD89DD10-FFD8-481B-91D1-7F17A0445A2A}" srcOrd="0" destOrd="0" presId="urn:microsoft.com/office/officeart/2018/2/layout/IconVerticalSolidList"/>
    <dgm:cxn modelId="{DF2B1042-C3A6-4C41-B288-944FB1B5264D}" type="presParOf" srcId="{2CD82684-D6BA-447B-AE32-3C1E23F5F83C}" destId="{C33B7201-0B09-426D-B458-0B2603B5DBB1}" srcOrd="1" destOrd="0" presId="urn:microsoft.com/office/officeart/2018/2/layout/IconVerticalSolidList"/>
    <dgm:cxn modelId="{91629F80-EA3D-4C7A-AF32-1F63F59122FA}" type="presParOf" srcId="{2CD82684-D6BA-447B-AE32-3C1E23F5F83C}" destId="{CF26FBE9-1580-4D10-9B5D-CE8EE5E07867}" srcOrd="2" destOrd="0" presId="urn:microsoft.com/office/officeart/2018/2/layout/IconVerticalSolidList"/>
    <dgm:cxn modelId="{ED89C44F-E917-4CD4-A273-402C8740AB97}" type="presParOf" srcId="{2CD82684-D6BA-447B-AE32-3C1E23F5F83C}" destId="{4BB21051-5362-42BB-95A3-64DE4F60B5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3513D-4B0D-4B63-A271-3C87F17E8D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E1C16A0-1EE4-4AE4-8590-B7539367D4AA}">
      <dgm:prSet/>
      <dgm:spPr/>
      <dgm:t>
        <a:bodyPr/>
        <a:lstStyle/>
        <a:p>
          <a:r>
            <a:rPr lang="it-IT"/>
            <a:t>f) l’allungamento automatico della garanzia nell’ipotesi di moratoria o sospensione del finanziamento, prevista per norma o su base volontaria, correlata all’emergenza Coronavirus; </a:t>
          </a:r>
          <a:endParaRPr lang="en-US"/>
        </a:p>
      </dgm:t>
    </dgm:pt>
    <dgm:pt modelId="{676B4600-F100-48DE-846E-ED3E12DA289D}" type="parTrans" cxnId="{8F4AF6BF-4FE0-4CB2-AF71-2ED4268AD075}">
      <dgm:prSet/>
      <dgm:spPr/>
      <dgm:t>
        <a:bodyPr/>
        <a:lstStyle/>
        <a:p>
          <a:endParaRPr lang="en-US"/>
        </a:p>
      </dgm:t>
    </dgm:pt>
    <dgm:pt modelId="{A984836D-2682-4AC0-9DEB-766B115941A5}" type="sibTrans" cxnId="{8F4AF6BF-4FE0-4CB2-AF71-2ED4268AD075}">
      <dgm:prSet/>
      <dgm:spPr/>
      <dgm:t>
        <a:bodyPr/>
        <a:lstStyle/>
        <a:p>
          <a:endParaRPr lang="en-US"/>
        </a:p>
      </dgm:t>
    </dgm:pt>
    <dgm:pt modelId="{EC21E976-3F5D-4BC4-9C2E-D715708CD436}">
      <dgm:prSet/>
      <dgm:spPr/>
      <dgm:t>
        <a:bodyPr/>
        <a:lstStyle/>
        <a:p>
          <a:r>
            <a:rPr lang="it-IT"/>
            <a:t>g) l’esclusione del modulo « andamentale » ai fini della valutazione per l’accesso al Fondo che verrebbe, quindi condotta esclusivamente sul modulo economico finanziario, consentendo così di ammettere al Fondo anche imprese che registrano tensioni col sistema finanziario in ragione della crisi connessa all’epidemia; </a:t>
          </a:r>
          <a:endParaRPr lang="en-US"/>
        </a:p>
      </dgm:t>
    </dgm:pt>
    <dgm:pt modelId="{04C51A5D-1100-421C-9BCB-AD1194F84EAE}" type="parTrans" cxnId="{E1F92A8D-EF2B-46CC-87CF-DDFC29D4280D}">
      <dgm:prSet/>
      <dgm:spPr/>
      <dgm:t>
        <a:bodyPr/>
        <a:lstStyle/>
        <a:p>
          <a:endParaRPr lang="en-US"/>
        </a:p>
      </dgm:t>
    </dgm:pt>
    <dgm:pt modelId="{2846CE03-9D6A-4F78-B022-082FC48FC005}" type="sibTrans" cxnId="{E1F92A8D-EF2B-46CC-87CF-DDFC29D4280D}">
      <dgm:prSet/>
      <dgm:spPr/>
      <dgm:t>
        <a:bodyPr/>
        <a:lstStyle/>
        <a:p>
          <a:endParaRPr lang="en-US"/>
        </a:p>
      </dgm:t>
    </dgm:pt>
    <dgm:pt modelId="{EBEEB725-3CB6-418F-8CD2-9C52721C976A}">
      <dgm:prSet/>
      <dgm:spPr/>
      <dgm:t>
        <a:bodyPr/>
        <a:lstStyle/>
        <a:p>
          <a:r>
            <a:rPr lang="it-IT"/>
            <a:t>h) l’eliminazione della commissione di mancato perfezionamento; </a:t>
          </a:r>
          <a:endParaRPr lang="en-US"/>
        </a:p>
      </dgm:t>
    </dgm:pt>
    <dgm:pt modelId="{159B7065-699D-40DF-9B76-3F135B27086E}" type="parTrans" cxnId="{A839D223-EED0-42C2-A140-C245F9AF5A2D}">
      <dgm:prSet/>
      <dgm:spPr/>
      <dgm:t>
        <a:bodyPr/>
        <a:lstStyle/>
        <a:p>
          <a:endParaRPr lang="en-US"/>
        </a:p>
      </dgm:t>
    </dgm:pt>
    <dgm:pt modelId="{FFE3AC05-EBB4-4B8D-9964-3B8C5B385F5E}" type="sibTrans" cxnId="{A839D223-EED0-42C2-A140-C245F9AF5A2D}">
      <dgm:prSet/>
      <dgm:spPr/>
      <dgm:t>
        <a:bodyPr/>
        <a:lstStyle/>
        <a:p>
          <a:endParaRPr lang="en-US"/>
        </a:p>
      </dgm:t>
    </dgm:pt>
    <dgm:pt modelId="{20D9A859-D7C9-4FCE-BCD7-3C9EFED376AE}">
      <dgm:prSet/>
      <dgm:spPr/>
      <dgm:t>
        <a:bodyPr/>
        <a:lstStyle/>
        <a:p>
          <a:r>
            <a:rPr lang="it-IT"/>
            <a:t>i) la possibilità di cumulare la garanzia del Fondo con altre forme di garanzia, anche ipotecarie, in deroga ai vigenti limiti previsti dalla disciplina del Fondo, acquisite dal soggetto finanziatore per operazioni di importo e durata rilevanti nel settore turistico alberghiero e delle attività immobiliari; </a:t>
          </a:r>
          <a:endParaRPr lang="en-US"/>
        </a:p>
      </dgm:t>
    </dgm:pt>
    <dgm:pt modelId="{F5CA4576-F584-4EDD-B53C-6250305C45CB}" type="parTrans" cxnId="{1C6AFD2D-7E5E-44CD-A2B1-AB37F06B38AB}">
      <dgm:prSet/>
      <dgm:spPr/>
      <dgm:t>
        <a:bodyPr/>
        <a:lstStyle/>
        <a:p>
          <a:endParaRPr lang="en-US"/>
        </a:p>
      </dgm:t>
    </dgm:pt>
    <dgm:pt modelId="{A540891E-C1BC-4B1A-83D1-0EBC67185F4C}" type="sibTrans" cxnId="{1C6AFD2D-7E5E-44CD-A2B1-AB37F06B38AB}">
      <dgm:prSet/>
      <dgm:spPr/>
      <dgm:t>
        <a:bodyPr/>
        <a:lstStyle/>
        <a:p>
          <a:endParaRPr lang="en-US"/>
        </a:p>
      </dgm:t>
    </dgm:pt>
    <dgm:pt modelId="{F3E658D8-0087-488F-B014-FB896933B544}" type="pres">
      <dgm:prSet presAssocID="{39D3513D-4B0D-4B63-A271-3C87F17E8D09}" presName="root" presStyleCnt="0">
        <dgm:presLayoutVars>
          <dgm:dir/>
          <dgm:resizeHandles val="exact"/>
        </dgm:presLayoutVars>
      </dgm:prSet>
      <dgm:spPr/>
    </dgm:pt>
    <dgm:pt modelId="{D3ABD91F-F840-4EDF-ABEE-411145150B12}" type="pres">
      <dgm:prSet presAssocID="{0E1C16A0-1EE4-4AE4-8590-B7539367D4AA}" presName="compNode" presStyleCnt="0"/>
      <dgm:spPr/>
    </dgm:pt>
    <dgm:pt modelId="{C6A76E5A-C078-4C9B-B3D4-D3B082300571}" type="pres">
      <dgm:prSet presAssocID="{0E1C16A0-1EE4-4AE4-8590-B7539367D4AA}" presName="bgRect" presStyleLbl="bgShp" presStyleIdx="0" presStyleCnt="4"/>
      <dgm:spPr/>
    </dgm:pt>
    <dgm:pt modelId="{95E0B42B-F793-4CA5-8EF7-C0ED7EB082B5}" type="pres">
      <dgm:prSet presAssocID="{0E1C16A0-1EE4-4AE4-8590-B7539367D4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itments"/>
        </a:ext>
      </dgm:extLst>
    </dgm:pt>
    <dgm:pt modelId="{4C6A6E79-DFC7-47D1-9F8A-E6D878B587A4}" type="pres">
      <dgm:prSet presAssocID="{0E1C16A0-1EE4-4AE4-8590-B7539367D4AA}" presName="spaceRect" presStyleCnt="0"/>
      <dgm:spPr/>
    </dgm:pt>
    <dgm:pt modelId="{B96CE45E-FE00-4691-8099-1E7E498E2E85}" type="pres">
      <dgm:prSet presAssocID="{0E1C16A0-1EE4-4AE4-8590-B7539367D4AA}" presName="parTx" presStyleLbl="revTx" presStyleIdx="0" presStyleCnt="4">
        <dgm:presLayoutVars>
          <dgm:chMax val="0"/>
          <dgm:chPref val="0"/>
        </dgm:presLayoutVars>
      </dgm:prSet>
      <dgm:spPr/>
    </dgm:pt>
    <dgm:pt modelId="{E5DB4328-37D9-4451-A207-E62025EF2CEA}" type="pres">
      <dgm:prSet presAssocID="{A984836D-2682-4AC0-9DEB-766B115941A5}" presName="sibTrans" presStyleCnt="0"/>
      <dgm:spPr/>
    </dgm:pt>
    <dgm:pt modelId="{0D11E438-95B7-4A70-9C96-1AC222868331}" type="pres">
      <dgm:prSet presAssocID="{EC21E976-3F5D-4BC4-9C2E-D715708CD436}" presName="compNode" presStyleCnt="0"/>
      <dgm:spPr/>
    </dgm:pt>
    <dgm:pt modelId="{83D54501-0AE3-4A58-B8E8-D3F0A5B5B70B}" type="pres">
      <dgm:prSet presAssocID="{EC21E976-3F5D-4BC4-9C2E-D715708CD436}" presName="bgRect" presStyleLbl="bgShp" presStyleIdx="1" presStyleCnt="4"/>
      <dgm:spPr/>
    </dgm:pt>
    <dgm:pt modelId="{3885288E-857C-491A-8ADC-EA9A7E36218C}" type="pres">
      <dgm:prSet presAssocID="{EC21E976-3F5D-4BC4-9C2E-D715708CD4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CAF305FD-2D6A-4E6E-A462-6398F9C23FB9}" type="pres">
      <dgm:prSet presAssocID="{EC21E976-3F5D-4BC4-9C2E-D715708CD436}" presName="spaceRect" presStyleCnt="0"/>
      <dgm:spPr/>
    </dgm:pt>
    <dgm:pt modelId="{7D86EB74-15DC-4699-8AD2-CBDD1F3C0D8C}" type="pres">
      <dgm:prSet presAssocID="{EC21E976-3F5D-4BC4-9C2E-D715708CD436}" presName="parTx" presStyleLbl="revTx" presStyleIdx="1" presStyleCnt="4">
        <dgm:presLayoutVars>
          <dgm:chMax val="0"/>
          <dgm:chPref val="0"/>
        </dgm:presLayoutVars>
      </dgm:prSet>
      <dgm:spPr/>
    </dgm:pt>
    <dgm:pt modelId="{AE5452DE-423F-4FC9-99D7-42EC6A6A9752}" type="pres">
      <dgm:prSet presAssocID="{2846CE03-9D6A-4F78-B022-082FC48FC005}" presName="sibTrans" presStyleCnt="0"/>
      <dgm:spPr/>
    </dgm:pt>
    <dgm:pt modelId="{4CAC0848-7921-451B-B725-36A949A20CE9}" type="pres">
      <dgm:prSet presAssocID="{EBEEB725-3CB6-418F-8CD2-9C52721C976A}" presName="compNode" presStyleCnt="0"/>
      <dgm:spPr/>
    </dgm:pt>
    <dgm:pt modelId="{352E484A-0CD9-4E2A-8BCA-C2E8176570B4}" type="pres">
      <dgm:prSet presAssocID="{EBEEB725-3CB6-418F-8CD2-9C52721C976A}" presName="bgRect" presStyleLbl="bgShp" presStyleIdx="2" presStyleCnt="4"/>
      <dgm:spPr/>
    </dgm:pt>
    <dgm:pt modelId="{40FFFD34-DA6C-4EB4-8E57-0DC09B3007B4}" type="pres">
      <dgm:prSet presAssocID="{EBEEB725-3CB6-418F-8CD2-9C52721C97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911DF18C-B33F-4750-BFD5-484A242B3229}" type="pres">
      <dgm:prSet presAssocID="{EBEEB725-3CB6-418F-8CD2-9C52721C976A}" presName="spaceRect" presStyleCnt="0"/>
      <dgm:spPr/>
    </dgm:pt>
    <dgm:pt modelId="{F8A92648-901C-4D6F-8F29-C6DF4DC98B20}" type="pres">
      <dgm:prSet presAssocID="{EBEEB725-3CB6-418F-8CD2-9C52721C976A}" presName="parTx" presStyleLbl="revTx" presStyleIdx="2" presStyleCnt="4">
        <dgm:presLayoutVars>
          <dgm:chMax val="0"/>
          <dgm:chPref val="0"/>
        </dgm:presLayoutVars>
      </dgm:prSet>
      <dgm:spPr/>
    </dgm:pt>
    <dgm:pt modelId="{B4801F0F-4528-4D99-BCE5-9ABAE90FC986}" type="pres">
      <dgm:prSet presAssocID="{FFE3AC05-EBB4-4B8D-9964-3B8C5B385F5E}" presName="sibTrans" presStyleCnt="0"/>
      <dgm:spPr/>
    </dgm:pt>
    <dgm:pt modelId="{04C00E80-DB8F-49D6-976A-C419A159A9DF}" type="pres">
      <dgm:prSet presAssocID="{20D9A859-D7C9-4FCE-BCD7-3C9EFED376AE}" presName="compNode" presStyleCnt="0"/>
      <dgm:spPr/>
    </dgm:pt>
    <dgm:pt modelId="{78ADEDDA-D477-44FD-BEDA-3B24D228BF22}" type="pres">
      <dgm:prSet presAssocID="{20D9A859-D7C9-4FCE-BCD7-3C9EFED376AE}" presName="bgRect" presStyleLbl="bgShp" presStyleIdx="3" presStyleCnt="4"/>
      <dgm:spPr/>
    </dgm:pt>
    <dgm:pt modelId="{4CED0FD5-9246-48D9-91CE-6E6AE455EEE2}" type="pres">
      <dgm:prSet presAssocID="{20D9A859-D7C9-4FCE-BCD7-3C9EFED376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5C16CBE8-D80F-4701-B29C-9D6B2AEB66F6}" type="pres">
      <dgm:prSet presAssocID="{20D9A859-D7C9-4FCE-BCD7-3C9EFED376AE}" presName="spaceRect" presStyleCnt="0"/>
      <dgm:spPr/>
    </dgm:pt>
    <dgm:pt modelId="{85AD7F87-6BAD-48A1-88CB-DEAAF7FB231E}" type="pres">
      <dgm:prSet presAssocID="{20D9A859-D7C9-4FCE-BCD7-3C9EFED376AE}" presName="parTx" presStyleLbl="revTx" presStyleIdx="3" presStyleCnt="4">
        <dgm:presLayoutVars>
          <dgm:chMax val="0"/>
          <dgm:chPref val="0"/>
        </dgm:presLayoutVars>
      </dgm:prSet>
      <dgm:spPr/>
    </dgm:pt>
  </dgm:ptLst>
  <dgm:cxnLst>
    <dgm:cxn modelId="{4A53B71F-A16C-428E-8C38-29F7D4C5DEF2}" type="presOf" srcId="{20D9A859-D7C9-4FCE-BCD7-3C9EFED376AE}" destId="{85AD7F87-6BAD-48A1-88CB-DEAAF7FB231E}" srcOrd="0" destOrd="0" presId="urn:microsoft.com/office/officeart/2018/2/layout/IconVerticalSolidList"/>
    <dgm:cxn modelId="{A839D223-EED0-42C2-A140-C245F9AF5A2D}" srcId="{39D3513D-4B0D-4B63-A271-3C87F17E8D09}" destId="{EBEEB725-3CB6-418F-8CD2-9C52721C976A}" srcOrd="2" destOrd="0" parTransId="{159B7065-699D-40DF-9B76-3F135B27086E}" sibTransId="{FFE3AC05-EBB4-4B8D-9964-3B8C5B385F5E}"/>
    <dgm:cxn modelId="{1C6AFD2D-7E5E-44CD-A2B1-AB37F06B38AB}" srcId="{39D3513D-4B0D-4B63-A271-3C87F17E8D09}" destId="{20D9A859-D7C9-4FCE-BCD7-3C9EFED376AE}" srcOrd="3" destOrd="0" parTransId="{F5CA4576-F584-4EDD-B53C-6250305C45CB}" sibTransId="{A540891E-C1BC-4B1A-83D1-0EBC67185F4C}"/>
    <dgm:cxn modelId="{36DFFE41-73FC-48D8-8A2F-368270EED3F0}" type="presOf" srcId="{39D3513D-4B0D-4B63-A271-3C87F17E8D09}" destId="{F3E658D8-0087-488F-B014-FB896933B544}" srcOrd="0" destOrd="0" presId="urn:microsoft.com/office/officeart/2018/2/layout/IconVerticalSolidList"/>
    <dgm:cxn modelId="{E1F92A8D-EF2B-46CC-87CF-DDFC29D4280D}" srcId="{39D3513D-4B0D-4B63-A271-3C87F17E8D09}" destId="{EC21E976-3F5D-4BC4-9C2E-D715708CD436}" srcOrd="1" destOrd="0" parTransId="{04C51A5D-1100-421C-9BCB-AD1194F84EAE}" sibTransId="{2846CE03-9D6A-4F78-B022-082FC48FC005}"/>
    <dgm:cxn modelId="{30F6A299-200E-4263-B7B5-20CA472C14B9}" type="presOf" srcId="{EC21E976-3F5D-4BC4-9C2E-D715708CD436}" destId="{7D86EB74-15DC-4699-8AD2-CBDD1F3C0D8C}" srcOrd="0" destOrd="0" presId="urn:microsoft.com/office/officeart/2018/2/layout/IconVerticalSolidList"/>
    <dgm:cxn modelId="{8F4AF6BF-4FE0-4CB2-AF71-2ED4268AD075}" srcId="{39D3513D-4B0D-4B63-A271-3C87F17E8D09}" destId="{0E1C16A0-1EE4-4AE4-8590-B7539367D4AA}" srcOrd="0" destOrd="0" parTransId="{676B4600-F100-48DE-846E-ED3E12DA289D}" sibTransId="{A984836D-2682-4AC0-9DEB-766B115941A5}"/>
    <dgm:cxn modelId="{9949AECD-D435-452D-BD6C-6228587C1B4D}" type="presOf" srcId="{EBEEB725-3CB6-418F-8CD2-9C52721C976A}" destId="{F8A92648-901C-4D6F-8F29-C6DF4DC98B20}" srcOrd="0" destOrd="0" presId="urn:microsoft.com/office/officeart/2018/2/layout/IconVerticalSolidList"/>
    <dgm:cxn modelId="{47B86ED4-AF75-4F98-A5DE-120E5D93DE3E}" type="presOf" srcId="{0E1C16A0-1EE4-4AE4-8590-B7539367D4AA}" destId="{B96CE45E-FE00-4691-8099-1E7E498E2E85}" srcOrd="0" destOrd="0" presId="urn:microsoft.com/office/officeart/2018/2/layout/IconVerticalSolidList"/>
    <dgm:cxn modelId="{3EE3B341-BF65-4645-AF34-FF98491B51A0}" type="presParOf" srcId="{F3E658D8-0087-488F-B014-FB896933B544}" destId="{D3ABD91F-F840-4EDF-ABEE-411145150B12}" srcOrd="0" destOrd="0" presId="urn:microsoft.com/office/officeart/2018/2/layout/IconVerticalSolidList"/>
    <dgm:cxn modelId="{8ED70175-0244-4ADA-9789-EF35E4DF1025}" type="presParOf" srcId="{D3ABD91F-F840-4EDF-ABEE-411145150B12}" destId="{C6A76E5A-C078-4C9B-B3D4-D3B082300571}" srcOrd="0" destOrd="0" presId="urn:microsoft.com/office/officeart/2018/2/layout/IconVerticalSolidList"/>
    <dgm:cxn modelId="{091B75CC-E866-44B7-A3A4-7644BAB68E02}" type="presParOf" srcId="{D3ABD91F-F840-4EDF-ABEE-411145150B12}" destId="{95E0B42B-F793-4CA5-8EF7-C0ED7EB082B5}" srcOrd="1" destOrd="0" presId="urn:microsoft.com/office/officeart/2018/2/layout/IconVerticalSolidList"/>
    <dgm:cxn modelId="{95E3CEE4-50ED-402E-B702-59AD59D138CE}" type="presParOf" srcId="{D3ABD91F-F840-4EDF-ABEE-411145150B12}" destId="{4C6A6E79-DFC7-47D1-9F8A-E6D878B587A4}" srcOrd="2" destOrd="0" presId="urn:microsoft.com/office/officeart/2018/2/layout/IconVerticalSolidList"/>
    <dgm:cxn modelId="{B3BDAB30-BD9B-4348-88DE-F19FE74BF3AF}" type="presParOf" srcId="{D3ABD91F-F840-4EDF-ABEE-411145150B12}" destId="{B96CE45E-FE00-4691-8099-1E7E498E2E85}" srcOrd="3" destOrd="0" presId="urn:microsoft.com/office/officeart/2018/2/layout/IconVerticalSolidList"/>
    <dgm:cxn modelId="{AB76B541-FF55-42FF-9C98-A8154FB016C6}" type="presParOf" srcId="{F3E658D8-0087-488F-B014-FB896933B544}" destId="{E5DB4328-37D9-4451-A207-E62025EF2CEA}" srcOrd="1" destOrd="0" presId="urn:microsoft.com/office/officeart/2018/2/layout/IconVerticalSolidList"/>
    <dgm:cxn modelId="{E3A5C0C3-ABFA-4157-AAFC-923B9A8CEBBF}" type="presParOf" srcId="{F3E658D8-0087-488F-B014-FB896933B544}" destId="{0D11E438-95B7-4A70-9C96-1AC222868331}" srcOrd="2" destOrd="0" presId="urn:microsoft.com/office/officeart/2018/2/layout/IconVerticalSolidList"/>
    <dgm:cxn modelId="{3E6FAA0F-A74A-4FE2-BF25-B21DDC3198E8}" type="presParOf" srcId="{0D11E438-95B7-4A70-9C96-1AC222868331}" destId="{83D54501-0AE3-4A58-B8E8-D3F0A5B5B70B}" srcOrd="0" destOrd="0" presId="urn:microsoft.com/office/officeart/2018/2/layout/IconVerticalSolidList"/>
    <dgm:cxn modelId="{A0D5E88B-1340-46DC-B34D-276B74872ECC}" type="presParOf" srcId="{0D11E438-95B7-4A70-9C96-1AC222868331}" destId="{3885288E-857C-491A-8ADC-EA9A7E36218C}" srcOrd="1" destOrd="0" presId="urn:microsoft.com/office/officeart/2018/2/layout/IconVerticalSolidList"/>
    <dgm:cxn modelId="{2C153F7B-F6A8-4BAD-9E84-F527307A5FBE}" type="presParOf" srcId="{0D11E438-95B7-4A70-9C96-1AC222868331}" destId="{CAF305FD-2D6A-4E6E-A462-6398F9C23FB9}" srcOrd="2" destOrd="0" presId="urn:microsoft.com/office/officeart/2018/2/layout/IconVerticalSolidList"/>
    <dgm:cxn modelId="{E89F765A-1CD7-46CA-9B80-A1C790A2BFBD}" type="presParOf" srcId="{0D11E438-95B7-4A70-9C96-1AC222868331}" destId="{7D86EB74-15DC-4699-8AD2-CBDD1F3C0D8C}" srcOrd="3" destOrd="0" presId="urn:microsoft.com/office/officeart/2018/2/layout/IconVerticalSolidList"/>
    <dgm:cxn modelId="{3FF4B2E1-4918-40D9-99CB-D34BFF73FFEC}" type="presParOf" srcId="{F3E658D8-0087-488F-B014-FB896933B544}" destId="{AE5452DE-423F-4FC9-99D7-42EC6A6A9752}" srcOrd="3" destOrd="0" presId="urn:microsoft.com/office/officeart/2018/2/layout/IconVerticalSolidList"/>
    <dgm:cxn modelId="{4DA971D8-9506-4EE7-B5A4-8B1A6C5D3EB3}" type="presParOf" srcId="{F3E658D8-0087-488F-B014-FB896933B544}" destId="{4CAC0848-7921-451B-B725-36A949A20CE9}" srcOrd="4" destOrd="0" presId="urn:microsoft.com/office/officeart/2018/2/layout/IconVerticalSolidList"/>
    <dgm:cxn modelId="{647CDD88-5EFA-4D09-AB7E-75112EFEFD1C}" type="presParOf" srcId="{4CAC0848-7921-451B-B725-36A949A20CE9}" destId="{352E484A-0CD9-4E2A-8BCA-C2E8176570B4}" srcOrd="0" destOrd="0" presId="urn:microsoft.com/office/officeart/2018/2/layout/IconVerticalSolidList"/>
    <dgm:cxn modelId="{4264AC88-9918-495F-B255-AFCEF6C1098E}" type="presParOf" srcId="{4CAC0848-7921-451B-B725-36A949A20CE9}" destId="{40FFFD34-DA6C-4EB4-8E57-0DC09B3007B4}" srcOrd="1" destOrd="0" presId="urn:microsoft.com/office/officeart/2018/2/layout/IconVerticalSolidList"/>
    <dgm:cxn modelId="{CE4AADAA-571E-4ADE-9990-2BFC73CA4C6A}" type="presParOf" srcId="{4CAC0848-7921-451B-B725-36A949A20CE9}" destId="{911DF18C-B33F-4750-BFD5-484A242B3229}" srcOrd="2" destOrd="0" presId="urn:microsoft.com/office/officeart/2018/2/layout/IconVerticalSolidList"/>
    <dgm:cxn modelId="{2D06F63A-55BD-466F-84D7-3ED2FE1FA02D}" type="presParOf" srcId="{4CAC0848-7921-451B-B725-36A949A20CE9}" destId="{F8A92648-901C-4D6F-8F29-C6DF4DC98B20}" srcOrd="3" destOrd="0" presId="urn:microsoft.com/office/officeart/2018/2/layout/IconVerticalSolidList"/>
    <dgm:cxn modelId="{6BC79D81-D048-4DFD-A8E7-E13DB522913C}" type="presParOf" srcId="{F3E658D8-0087-488F-B014-FB896933B544}" destId="{B4801F0F-4528-4D99-BCE5-9ABAE90FC986}" srcOrd="5" destOrd="0" presId="urn:microsoft.com/office/officeart/2018/2/layout/IconVerticalSolidList"/>
    <dgm:cxn modelId="{39E99725-C87D-4E15-A0D7-F3A1D62636FC}" type="presParOf" srcId="{F3E658D8-0087-488F-B014-FB896933B544}" destId="{04C00E80-DB8F-49D6-976A-C419A159A9DF}" srcOrd="6" destOrd="0" presId="urn:microsoft.com/office/officeart/2018/2/layout/IconVerticalSolidList"/>
    <dgm:cxn modelId="{682F0800-552B-45F1-846B-7EB46EE9BA80}" type="presParOf" srcId="{04C00E80-DB8F-49D6-976A-C419A159A9DF}" destId="{78ADEDDA-D477-44FD-BEDA-3B24D228BF22}" srcOrd="0" destOrd="0" presId="urn:microsoft.com/office/officeart/2018/2/layout/IconVerticalSolidList"/>
    <dgm:cxn modelId="{FCC5CE7F-D220-4754-898A-238F00ABD025}" type="presParOf" srcId="{04C00E80-DB8F-49D6-976A-C419A159A9DF}" destId="{4CED0FD5-9246-48D9-91CE-6E6AE455EEE2}" srcOrd="1" destOrd="0" presId="urn:microsoft.com/office/officeart/2018/2/layout/IconVerticalSolidList"/>
    <dgm:cxn modelId="{0B4512C0-8805-445B-92F1-A6C54B004EF7}" type="presParOf" srcId="{04C00E80-DB8F-49D6-976A-C419A159A9DF}" destId="{5C16CBE8-D80F-4701-B29C-9D6B2AEB66F6}" srcOrd="2" destOrd="0" presId="urn:microsoft.com/office/officeart/2018/2/layout/IconVerticalSolidList"/>
    <dgm:cxn modelId="{DF5202FC-8B01-4A6B-A33C-7319344C5658}" type="presParOf" srcId="{04C00E80-DB8F-49D6-976A-C419A159A9DF}" destId="{85AD7F87-6BAD-48A1-88CB-DEAAF7FB23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66D3F0-3459-4AB0-AC62-8247C18052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6DAADE-5203-4706-B736-380FD83C11E9}">
      <dgm:prSet/>
      <dgm:spPr/>
      <dgm:t>
        <a:bodyPr/>
        <a:lstStyle/>
        <a:p>
          <a:r>
            <a:rPr lang="it-IT"/>
            <a:t>j) la possibilità di accrescere lo spessore della tranche junior garantita dal Fondo a fronte di portafogli destinati a imprese/settori/filiere maggiormente colpiti dall’epidemia. La crescita del portafoglio garantito sarà ancora maggiore laddove intervengano le sezioni speciali delle regioni, delle amministrazioni e della Cassa depositi e prestiti e i confidi; </a:t>
          </a:r>
          <a:endParaRPr lang="en-US"/>
        </a:p>
      </dgm:t>
    </dgm:pt>
    <dgm:pt modelId="{767AE1E2-7453-49EE-BF26-468C9C348712}" type="parTrans" cxnId="{09FE797B-6A50-4C04-B67B-9DCBC13E1F08}">
      <dgm:prSet/>
      <dgm:spPr/>
      <dgm:t>
        <a:bodyPr/>
        <a:lstStyle/>
        <a:p>
          <a:endParaRPr lang="en-US"/>
        </a:p>
      </dgm:t>
    </dgm:pt>
    <dgm:pt modelId="{02FF9667-14DC-4135-A73F-4464892F979D}" type="sibTrans" cxnId="{09FE797B-6A50-4C04-B67B-9DCBC13E1F08}">
      <dgm:prSet/>
      <dgm:spPr/>
      <dgm:t>
        <a:bodyPr/>
        <a:lstStyle/>
        <a:p>
          <a:endParaRPr lang="en-US"/>
        </a:p>
      </dgm:t>
    </dgm:pt>
    <dgm:pt modelId="{9939C899-2A9D-447F-875B-E8B3A3A2A73B}">
      <dgm:prSet/>
      <dgm:spPr/>
      <dgm:t>
        <a:bodyPr/>
        <a:lstStyle/>
        <a:p>
          <a:r>
            <a:rPr lang="it-IT" dirty="0"/>
            <a:t>k) l’avvio di una linea per la liquidità immediata (fino a 3.000 euro) con accesso senza valutazione, che si affianca alle garanzie già attive senza valutazione sul microcredito e sui finanziamenti di importo ridotto fino a 20.000 euro; </a:t>
          </a:r>
          <a:endParaRPr lang="en-US" dirty="0"/>
        </a:p>
      </dgm:t>
    </dgm:pt>
    <dgm:pt modelId="{1F5BCDBB-A4CB-47B9-AEF3-2D9784063A37}" type="parTrans" cxnId="{9D54F646-F874-44ED-BC42-DE5117819DB4}">
      <dgm:prSet/>
      <dgm:spPr/>
      <dgm:t>
        <a:bodyPr/>
        <a:lstStyle/>
        <a:p>
          <a:endParaRPr lang="en-US"/>
        </a:p>
      </dgm:t>
    </dgm:pt>
    <dgm:pt modelId="{CBC91038-1AF3-4BCA-9BAC-2AC8AFBB960D}" type="sibTrans" cxnId="{9D54F646-F874-44ED-BC42-DE5117819DB4}">
      <dgm:prSet/>
      <dgm:spPr/>
      <dgm:t>
        <a:bodyPr/>
        <a:lstStyle/>
        <a:p>
          <a:endParaRPr lang="en-US"/>
        </a:p>
      </dgm:t>
    </dgm:pt>
    <dgm:pt modelId="{C12C4280-C7F7-4892-8E0B-17C6C9783615}">
      <dgm:prSet/>
      <dgm:spPr/>
      <dgm:t>
        <a:bodyPr/>
        <a:lstStyle/>
        <a:p>
          <a:r>
            <a:rPr lang="it-IT"/>
            <a:t>l) la possibilità di istituire sezioni speciali del Fondo per sostenere l’accesso al credito di determinati settori economici o filiere di imprese, su iniziativa delle amministrazioni di settore anche unitamente alle associazioni ed enti di riferimento </a:t>
          </a:r>
          <a:endParaRPr lang="en-US"/>
        </a:p>
      </dgm:t>
    </dgm:pt>
    <dgm:pt modelId="{57EED689-6380-4D07-A70D-31784B433FF6}" type="parTrans" cxnId="{15EBE743-11F3-49D2-A057-440517A67E8D}">
      <dgm:prSet/>
      <dgm:spPr/>
      <dgm:t>
        <a:bodyPr/>
        <a:lstStyle/>
        <a:p>
          <a:endParaRPr lang="en-US"/>
        </a:p>
      </dgm:t>
    </dgm:pt>
    <dgm:pt modelId="{C3096450-55A8-4019-B85E-40F494681BFC}" type="sibTrans" cxnId="{15EBE743-11F3-49D2-A057-440517A67E8D}">
      <dgm:prSet/>
      <dgm:spPr/>
      <dgm:t>
        <a:bodyPr/>
        <a:lstStyle/>
        <a:p>
          <a:endParaRPr lang="en-US"/>
        </a:p>
      </dgm:t>
    </dgm:pt>
    <dgm:pt modelId="{DCAB8A6E-082D-4935-8F29-107D63A576B5}">
      <dgm:prSet/>
      <dgm:spPr/>
      <dgm:t>
        <a:bodyPr/>
        <a:lstStyle/>
        <a:p>
          <a:r>
            <a:rPr lang="it-IT"/>
            <a:t>m) la sospensione per tre mesi dei termini previsti per la gestione del Fondo. </a:t>
          </a:r>
          <a:endParaRPr lang="en-US"/>
        </a:p>
      </dgm:t>
    </dgm:pt>
    <dgm:pt modelId="{6B14A359-A65A-4891-8EA7-39611C5BE062}" type="parTrans" cxnId="{C23EBBAB-9893-48A2-A3C9-CCD23C5240DD}">
      <dgm:prSet/>
      <dgm:spPr/>
      <dgm:t>
        <a:bodyPr/>
        <a:lstStyle/>
        <a:p>
          <a:endParaRPr lang="en-US"/>
        </a:p>
      </dgm:t>
    </dgm:pt>
    <dgm:pt modelId="{E56D7AC5-D059-4A7D-960B-B27CCB60032B}" type="sibTrans" cxnId="{C23EBBAB-9893-48A2-A3C9-CCD23C5240DD}">
      <dgm:prSet/>
      <dgm:spPr/>
      <dgm:t>
        <a:bodyPr/>
        <a:lstStyle/>
        <a:p>
          <a:endParaRPr lang="en-US"/>
        </a:p>
      </dgm:t>
    </dgm:pt>
    <dgm:pt modelId="{50946F9B-774D-408C-BCED-2F16097A2A0E}" type="pres">
      <dgm:prSet presAssocID="{E366D3F0-3459-4AB0-AC62-8247C18052D6}" presName="root" presStyleCnt="0">
        <dgm:presLayoutVars>
          <dgm:dir/>
          <dgm:resizeHandles val="exact"/>
        </dgm:presLayoutVars>
      </dgm:prSet>
      <dgm:spPr/>
    </dgm:pt>
    <dgm:pt modelId="{BDA5850C-F329-4BF1-956C-4EAA78B98DC4}" type="pres">
      <dgm:prSet presAssocID="{FC6DAADE-5203-4706-B736-380FD83C11E9}" presName="compNode" presStyleCnt="0"/>
      <dgm:spPr/>
    </dgm:pt>
    <dgm:pt modelId="{379EE56D-3294-497E-BF56-8A011486E24E}" type="pres">
      <dgm:prSet presAssocID="{FC6DAADE-5203-4706-B736-380FD83C11E9}" presName="bgRect" presStyleLbl="bgShp" presStyleIdx="0" presStyleCnt="4"/>
      <dgm:spPr/>
    </dgm:pt>
    <dgm:pt modelId="{3A8BC76B-5AC0-4743-833E-A85C2A9BAD98}" type="pres">
      <dgm:prSet presAssocID="{FC6DAADE-5203-4706-B736-380FD83C11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6DB8BA51-4B31-4F51-B9D6-6DB46A4EC2DF}" type="pres">
      <dgm:prSet presAssocID="{FC6DAADE-5203-4706-B736-380FD83C11E9}" presName="spaceRect" presStyleCnt="0"/>
      <dgm:spPr/>
    </dgm:pt>
    <dgm:pt modelId="{791E8B1D-C86E-45B5-8B5A-12910D16EC96}" type="pres">
      <dgm:prSet presAssocID="{FC6DAADE-5203-4706-B736-380FD83C11E9}" presName="parTx" presStyleLbl="revTx" presStyleIdx="0" presStyleCnt="4">
        <dgm:presLayoutVars>
          <dgm:chMax val="0"/>
          <dgm:chPref val="0"/>
        </dgm:presLayoutVars>
      </dgm:prSet>
      <dgm:spPr/>
    </dgm:pt>
    <dgm:pt modelId="{72A8E777-4B15-45AE-84A5-FB91A5C77F9E}" type="pres">
      <dgm:prSet presAssocID="{02FF9667-14DC-4135-A73F-4464892F979D}" presName="sibTrans" presStyleCnt="0"/>
      <dgm:spPr/>
    </dgm:pt>
    <dgm:pt modelId="{FC85C7C1-41D1-4FC1-B776-14A6E06EA751}" type="pres">
      <dgm:prSet presAssocID="{9939C899-2A9D-447F-875B-E8B3A3A2A73B}" presName="compNode" presStyleCnt="0"/>
      <dgm:spPr/>
    </dgm:pt>
    <dgm:pt modelId="{21AB7B2D-D55F-4CAB-B665-E9B306D16690}" type="pres">
      <dgm:prSet presAssocID="{9939C899-2A9D-447F-875B-E8B3A3A2A73B}" presName="bgRect" presStyleLbl="bgShp" presStyleIdx="1" presStyleCnt="4"/>
      <dgm:spPr/>
    </dgm:pt>
    <dgm:pt modelId="{70CAE80E-E17C-488A-B567-C1EEA5A4D03D}" type="pres">
      <dgm:prSet presAssocID="{9939C899-2A9D-447F-875B-E8B3A3A2A7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CC112A5-6F34-4DFD-B3DB-106E76ABC091}" type="pres">
      <dgm:prSet presAssocID="{9939C899-2A9D-447F-875B-E8B3A3A2A73B}" presName="spaceRect" presStyleCnt="0"/>
      <dgm:spPr/>
    </dgm:pt>
    <dgm:pt modelId="{1D44A666-9A68-4608-95B6-F5C99BF57384}" type="pres">
      <dgm:prSet presAssocID="{9939C899-2A9D-447F-875B-E8B3A3A2A73B}" presName="parTx" presStyleLbl="revTx" presStyleIdx="1" presStyleCnt="4">
        <dgm:presLayoutVars>
          <dgm:chMax val="0"/>
          <dgm:chPref val="0"/>
        </dgm:presLayoutVars>
      </dgm:prSet>
      <dgm:spPr/>
    </dgm:pt>
    <dgm:pt modelId="{058D3CBF-3C36-4198-BAB1-8C9166138CAA}" type="pres">
      <dgm:prSet presAssocID="{CBC91038-1AF3-4BCA-9BAC-2AC8AFBB960D}" presName="sibTrans" presStyleCnt="0"/>
      <dgm:spPr/>
    </dgm:pt>
    <dgm:pt modelId="{8BDA9FAC-35EB-4C44-926F-34C748A96B5F}" type="pres">
      <dgm:prSet presAssocID="{C12C4280-C7F7-4892-8E0B-17C6C9783615}" presName="compNode" presStyleCnt="0"/>
      <dgm:spPr/>
    </dgm:pt>
    <dgm:pt modelId="{EE553935-EC4E-4F39-B4F8-02F2148F21B9}" type="pres">
      <dgm:prSet presAssocID="{C12C4280-C7F7-4892-8E0B-17C6C9783615}" presName="bgRect" presStyleLbl="bgShp" presStyleIdx="2" presStyleCnt="4"/>
      <dgm:spPr/>
    </dgm:pt>
    <dgm:pt modelId="{4A456BE3-38DF-41B0-AA82-F8E0CEB7A736}" type="pres">
      <dgm:prSet presAssocID="{C12C4280-C7F7-4892-8E0B-17C6C978361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ble"/>
        </a:ext>
      </dgm:extLst>
    </dgm:pt>
    <dgm:pt modelId="{5E979A15-6394-43D8-A505-35CB8FC72C81}" type="pres">
      <dgm:prSet presAssocID="{C12C4280-C7F7-4892-8E0B-17C6C9783615}" presName="spaceRect" presStyleCnt="0"/>
      <dgm:spPr/>
    </dgm:pt>
    <dgm:pt modelId="{F2D12EF6-5D4D-4759-A1DC-267ED2693947}" type="pres">
      <dgm:prSet presAssocID="{C12C4280-C7F7-4892-8E0B-17C6C9783615}" presName="parTx" presStyleLbl="revTx" presStyleIdx="2" presStyleCnt="4">
        <dgm:presLayoutVars>
          <dgm:chMax val="0"/>
          <dgm:chPref val="0"/>
        </dgm:presLayoutVars>
      </dgm:prSet>
      <dgm:spPr/>
    </dgm:pt>
    <dgm:pt modelId="{542021A3-5A32-4698-8AF3-4AAE8CC22BDF}" type="pres">
      <dgm:prSet presAssocID="{C3096450-55A8-4019-B85E-40F494681BFC}" presName="sibTrans" presStyleCnt="0"/>
      <dgm:spPr/>
    </dgm:pt>
    <dgm:pt modelId="{776DB4C3-DDE2-4CF0-B09B-59C127788AD5}" type="pres">
      <dgm:prSet presAssocID="{DCAB8A6E-082D-4935-8F29-107D63A576B5}" presName="compNode" presStyleCnt="0"/>
      <dgm:spPr/>
    </dgm:pt>
    <dgm:pt modelId="{7ACE770A-7666-41A4-94EA-67C34ACA10CD}" type="pres">
      <dgm:prSet presAssocID="{DCAB8A6E-082D-4935-8F29-107D63A576B5}" presName="bgRect" presStyleLbl="bgShp" presStyleIdx="3" presStyleCnt="4"/>
      <dgm:spPr/>
    </dgm:pt>
    <dgm:pt modelId="{14A21F27-5061-4291-B2C8-FBC2B4C69348}" type="pres">
      <dgm:prSet presAssocID="{DCAB8A6E-082D-4935-8F29-107D63A576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Yuan"/>
        </a:ext>
      </dgm:extLst>
    </dgm:pt>
    <dgm:pt modelId="{29BEC66A-E98B-4192-B0A1-4EBB65306A22}" type="pres">
      <dgm:prSet presAssocID="{DCAB8A6E-082D-4935-8F29-107D63A576B5}" presName="spaceRect" presStyleCnt="0"/>
      <dgm:spPr/>
    </dgm:pt>
    <dgm:pt modelId="{D7FC5998-7805-401A-B7BB-B611017109E1}" type="pres">
      <dgm:prSet presAssocID="{DCAB8A6E-082D-4935-8F29-107D63A576B5}" presName="parTx" presStyleLbl="revTx" presStyleIdx="3" presStyleCnt="4">
        <dgm:presLayoutVars>
          <dgm:chMax val="0"/>
          <dgm:chPref val="0"/>
        </dgm:presLayoutVars>
      </dgm:prSet>
      <dgm:spPr/>
    </dgm:pt>
  </dgm:ptLst>
  <dgm:cxnLst>
    <dgm:cxn modelId="{E10ACC22-B2EA-4008-B09D-12CF22A8CBEA}" type="presOf" srcId="{E366D3F0-3459-4AB0-AC62-8247C18052D6}" destId="{50946F9B-774D-408C-BCED-2F16097A2A0E}" srcOrd="0" destOrd="0" presId="urn:microsoft.com/office/officeart/2018/2/layout/IconVerticalSolidList"/>
    <dgm:cxn modelId="{15EBE743-11F3-49D2-A057-440517A67E8D}" srcId="{E366D3F0-3459-4AB0-AC62-8247C18052D6}" destId="{C12C4280-C7F7-4892-8E0B-17C6C9783615}" srcOrd="2" destOrd="0" parTransId="{57EED689-6380-4D07-A70D-31784B433FF6}" sibTransId="{C3096450-55A8-4019-B85E-40F494681BFC}"/>
    <dgm:cxn modelId="{9D54F646-F874-44ED-BC42-DE5117819DB4}" srcId="{E366D3F0-3459-4AB0-AC62-8247C18052D6}" destId="{9939C899-2A9D-447F-875B-E8B3A3A2A73B}" srcOrd="1" destOrd="0" parTransId="{1F5BCDBB-A4CB-47B9-AEF3-2D9784063A37}" sibTransId="{CBC91038-1AF3-4BCA-9BAC-2AC8AFBB960D}"/>
    <dgm:cxn modelId="{D84B5E4A-FAD2-417C-8BFD-4A42F1336E26}" type="presOf" srcId="{C12C4280-C7F7-4892-8E0B-17C6C9783615}" destId="{F2D12EF6-5D4D-4759-A1DC-267ED2693947}" srcOrd="0" destOrd="0" presId="urn:microsoft.com/office/officeart/2018/2/layout/IconVerticalSolidList"/>
    <dgm:cxn modelId="{09FE797B-6A50-4C04-B67B-9DCBC13E1F08}" srcId="{E366D3F0-3459-4AB0-AC62-8247C18052D6}" destId="{FC6DAADE-5203-4706-B736-380FD83C11E9}" srcOrd="0" destOrd="0" parTransId="{767AE1E2-7453-49EE-BF26-468C9C348712}" sibTransId="{02FF9667-14DC-4135-A73F-4464892F979D}"/>
    <dgm:cxn modelId="{823CA782-A0B1-48C7-B831-585399EFE42A}" type="presOf" srcId="{FC6DAADE-5203-4706-B736-380FD83C11E9}" destId="{791E8B1D-C86E-45B5-8B5A-12910D16EC96}" srcOrd="0" destOrd="0" presId="urn:microsoft.com/office/officeart/2018/2/layout/IconVerticalSolidList"/>
    <dgm:cxn modelId="{B65C1C96-ADFB-4CC9-9A36-8227D95EA83F}" type="presOf" srcId="{DCAB8A6E-082D-4935-8F29-107D63A576B5}" destId="{D7FC5998-7805-401A-B7BB-B611017109E1}" srcOrd="0" destOrd="0" presId="urn:microsoft.com/office/officeart/2018/2/layout/IconVerticalSolidList"/>
    <dgm:cxn modelId="{F4F3A0A9-FD39-446C-9442-0231E401CEE7}" type="presOf" srcId="{9939C899-2A9D-447F-875B-E8B3A3A2A73B}" destId="{1D44A666-9A68-4608-95B6-F5C99BF57384}" srcOrd="0" destOrd="0" presId="urn:microsoft.com/office/officeart/2018/2/layout/IconVerticalSolidList"/>
    <dgm:cxn modelId="{C23EBBAB-9893-48A2-A3C9-CCD23C5240DD}" srcId="{E366D3F0-3459-4AB0-AC62-8247C18052D6}" destId="{DCAB8A6E-082D-4935-8F29-107D63A576B5}" srcOrd="3" destOrd="0" parTransId="{6B14A359-A65A-4891-8EA7-39611C5BE062}" sibTransId="{E56D7AC5-D059-4A7D-960B-B27CCB60032B}"/>
    <dgm:cxn modelId="{9535827D-C4F1-4E76-ADD4-3477BCDD0066}" type="presParOf" srcId="{50946F9B-774D-408C-BCED-2F16097A2A0E}" destId="{BDA5850C-F329-4BF1-956C-4EAA78B98DC4}" srcOrd="0" destOrd="0" presId="urn:microsoft.com/office/officeart/2018/2/layout/IconVerticalSolidList"/>
    <dgm:cxn modelId="{1B1F4D28-D5DB-4317-B521-5D5F687040D6}" type="presParOf" srcId="{BDA5850C-F329-4BF1-956C-4EAA78B98DC4}" destId="{379EE56D-3294-497E-BF56-8A011486E24E}" srcOrd="0" destOrd="0" presId="urn:microsoft.com/office/officeart/2018/2/layout/IconVerticalSolidList"/>
    <dgm:cxn modelId="{9C211251-03C7-4FE7-89A1-2CC4EB7E5E9D}" type="presParOf" srcId="{BDA5850C-F329-4BF1-956C-4EAA78B98DC4}" destId="{3A8BC76B-5AC0-4743-833E-A85C2A9BAD98}" srcOrd="1" destOrd="0" presId="urn:microsoft.com/office/officeart/2018/2/layout/IconVerticalSolidList"/>
    <dgm:cxn modelId="{6E25E173-52D3-4B0E-AF20-F074963932D7}" type="presParOf" srcId="{BDA5850C-F329-4BF1-956C-4EAA78B98DC4}" destId="{6DB8BA51-4B31-4F51-B9D6-6DB46A4EC2DF}" srcOrd="2" destOrd="0" presId="urn:microsoft.com/office/officeart/2018/2/layout/IconVerticalSolidList"/>
    <dgm:cxn modelId="{724FD82A-5D05-4CE9-A345-66FCE4A89985}" type="presParOf" srcId="{BDA5850C-F329-4BF1-956C-4EAA78B98DC4}" destId="{791E8B1D-C86E-45B5-8B5A-12910D16EC96}" srcOrd="3" destOrd="0" presId="urn:microsoft.com/office/officeart/2018/2/layout/IconVerticalSolidList"/>
    <dgm:cxn modelId="{3E462C94-D9C5-4999-BF7C-71B0D5D2D2A2}" type="presParOf" srcId="{50946F9B-774D-408C-BCED-2F16097A2A0E}" destId="{72A8E777-4B15-45AE-84A5-FB91A5C77F9E}" srcOrd="1" destOrd="0" presId="urn:microsoft.com/office/officeart/2018/2/layout/IconVerticalSolidList"/>
    <dgm:cxn modelId="{6B386BB2-E0DE-42B1-A5C9-6C802844C4C2}" type="presParOf" srcId="{50946F9B-774D-408C-BCED-2F16097A2A0E}" destId="{FC85C7C1-41D1-4FC1-B776-14A6E06EA751}" srcOrd="2" destOrd="0" presId="urn:microsoft.com/office/officeart/2018/2/layout/IconVerticalSolidList"/>
    <dgm:cxn modelId="{E5760694-E50C-4D65-90B9-1798A9902A8F}" type="presParOf" srcId="{FC85C7C1-41D1-4FC1-B776-14A6E06EA751}" destId="{21AB7B2D-D55F-4CAB-B665-E9B306D16690}" srcOrd="0" destOrd="0" presId="urn:microsoft.com/office/officeart/2018/2/layout/IconVerticalSolidList"/>
    <dgm:cxn modelId="{87F78B43-5013-4C26-8CB1-9D2181D22CA3}" type="presParOf" srcId="{FC85C7C1-41D1-4FC1-B776-14A6E06EA751}" destId="{70CAE80E-E17C-488A-B567-C1EEA5A4D03D}" srcOrd="1" destOrd="0" presId="urn:microsoft.com/office/officeart/2018/2/layout/IconVerticalSolidList"/>
    <dgm:cxn modelId="{26006A43-0AFA-4F10-961F-7DE84A60D183}" type="presParOf" srcId="{FC85C7C1-41D1-4FC1-B776-14A6E06EA751}" destId="{ACC112A5-6F34-4DFD-B3DB-106E76ABC091}" srcOrd="2" destOrd="0" presId="urn:microsoft.com/office/officeart/2018/2/layout/IconVerticalSolidList"/>
    <dgm:cxn modelId="{D22C6E43-E09F-4D04-A6CD-83350515AD6D}" type="presParOf" srcId="{FC85C7C1-41D1-4FC1-B776-14A6E06EA751}" destId="{1D44A666-9A68-4608-95B6-F5C99BF57384}" srcOrd="3" destOrd="0" presId="urn:microsoft.com/office/officeart/2018/2/layout/IconVerticalSolidList"/>
    <dgm:cxn modelId="{6254E53A-1EEE-4D12-A6FE-27F0837014E1}" type="presParOf" srcId="{50946F9B-774D-408C-BCED-2F16097A2A0E}" destId="{058D3CBF-3C36-4198-BAB1-8C9166138CAA}" srcOrd="3" destOrd="0" presId="urn:microsoft.com/office/officeart/2018/2/layout/IconVerticalSolidList"/>
    <dgm:cxn modelId="{052A8A3A-42FF-4B4F-AACC-7616D39A9460}" type="presParOf" srcId="{50946F9B-774D-408C-BCED-2F16097A2A0E}" destId="{8BDA9FAC-35EB-4C44-926F-34C748A96B5F}" srcOrd="4" destOrd="0" presId="urn:microsoft.com/office/officeart/2018/2/layout/IconVerticalSolidList"/>
    <dgm:cxn modelId="{7E57D922-FE0C-44B4-877B-DAA27A48001A}" type="presParOf" srcId="{8BDA9FAC-35EB-4C44-926F-34C748A96B5F}" destId="{EE553935-EC4E-4F39-B4F8-02F2148F21B9}" srcOrd="0" destOrd="0" presId="urn:microsoft.com/office/officeart/2018/2/layout/IconVerticalSolidList"/>
    <dgm:cxn modelId="{FF4545E9-EBC8-4FB9-A038-EFE09B6E48BB}" type="presParOf" srcId="{8BDA9FAC-35EB-4C44-926F-34C748A96B5F}" destId="{4A456BE3-38DF-41B0-AA82-F8E0CEB7A736}" srcOrd="1" destOrd="0" presId="urn:microsoft.com/office/officeart/2018/2/layout/IconVerticalSolidList"/>
    <dgm:cxn modelId="{81EB659D-EED3-433E-A621-B9880EA6E2C1}" type="presParOf" srcId="{8BDA9FAC-35EB-4C44-926F-34C748A96B5F}" destId="{5E979A15-6394-43D8-A505-35CB8FC72C81}" srcOrd="2" destOrd="0" presId="urn:microsoft.com/office/officeart/2018/2/layout/IconVerticalSolidList"/>
    <dgm:cxn modelId="{69B87F20-14A1-4968-8DC3-B53B185F5632}" type="presParOf" srcId="{8BDA9FAC-35EB-4C44-926F-34C748A96B5F}" destId="{F2D12EF6-5D4D-4759-A1DC-267ED2693947}" srcOrd="3" destOrd="0" presId="urn:microsoft.com/office/officeart/2018/2/layout/IconVerticalSolidList"/>
    <dgm:cxn modelId="{2EC58F02-A962-4CC2-B6F4-7FDCAFA80535}" type="presParOf" srcId="{50946F9B-774D-408C-BCED-2F16097A2A0E}" destId="{542021A3-5A32-4698-8AF3-4AAE8CC22BDF}" srcOrd="5" destOrd="0" presId="urn:microsoft.com/office/officeart/2018/2/layout/IconVerticalSolidList"/>
    <dgm:cxn modelId="{98F8344E-645E-4931-95EA-C04C2621FA58}" type="presParOf" srcId="{50946F9B-774D-408C-BCED-2F16097A2A0E}" destId="{776DB4C3-DDE2-4CF0-B09B-59C127788AD5}" srcOrd="6" destOrd="0" presId="urn:microsoft.com/office/officeart/2018/2/layout/IconVerticalSolidList"/>
    <dgm:cxn modelId="{4681DA90-6379-4A8E-9668-9F32206C786F}" type="presParOf" srcId="{776DB4C3-DDE2-4CF0-B09B-59C127788AD5}" destId="{7ACE770A-7666-41A4-94EA-67C34ACA10CD}" srcOrd="0" destOrd="0" presId="urn:microsoft.com/office/officeart/2018/2/layout/IconVerticalSolidList"/>
    <dgm:cxn modelId="{F4C803D2-08AD-44EC-A6E4-011C1373D64B}" type="presParOf" srcId="{776DB4C3-DDE2-4CF0-B09B-59C127788AD5}" destId="{14A21F27-5061-4291-B2C8-FBC2B4C69348}" srcOrd="1" destOrd="0" presId="urn:microsoft.com/office/officeart/2018/2/layout/IconVerticalSolidList"/>
    <dgm:cxn modelId="{B595B7EA-0AE2-4A71-B00C-633B45417AA7}" type="presParOf" srcId="{776DB4C3-DDE2-4CF0-B09B-59C127788AD5}" destId="{29BEC66A-E98B-4192-B0A1-4EBB65306A22}" srcOrd="2" destOrd="0" presId="urn:microsoft.com/office/officeart/2018/2/layout/IconVerticalSolidList"/>
    <dgm:cxn modelId="{3A75F0BE-B09E-4B30-8863-9FA878C30F7C}" type="presParOf" srcId="{776DB4C3-DDE2-4CF0-B09B-59C127788AD5}" destId="{D7FC5998-7805-401A-B7BB-B611017109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3A8D1-C7A8-4B2B-BC60-163A4F846EB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20A779-6A07-480E-BF97-832EF22F7991}">
      <dgm:prSet custT="1"/>
      <dgm:spPr/>
      <dgm:t>
        <a:bodyPr/>
        <a:lstStyle/>
        <a:p>
          <a:r>
            <a:rPr lang="it-IT" sz="2000" dirty="0"/>
            <a:t>Fondo PMI opera solo a beneficio di PMI (imprese con un fatturato inferiore a 50 milioni di euro annui, numero di dipendenti inferiore a 250 unità e attivo di bilancio inferiore a 43 milioni di euro)</a:t>
          </a:r>
          <a:endParaRPr lang="en-US" sz="2000" dirty="0"/>
        </a:p>
      </dgm:t>
    </dgm:pt>
    <dgm:pt modelId="{AA8730AA-DE82-434C-BD0D-5091F8099C60}" type="parTrans" cxnId="{74EC8A66-613A-40DA-BE8D-194C93A3CB8F}">
      <dgm:prSet/>
      <dgm:spPr/>
      <dgm:t>
        <a:bodyPr/>
        <a:lstStyle/>
        <a:p>
          <a:endParaRPr lang="en-US"/>
        </a:p>
      </dgm:t>
    </dgm:pt>
    <dgm:pt modelId="{D6E1AD16-8193-4D60-BF1C-70C95F0A7673}" type="sibTrans" cxnId="{74EC8A66-613A-40DA-BE8D-194C93A3CB8F}">
      <dgm:prSet/>
      <dgm:spPr/>
      <dgm:t>
        <a:bodyPr/>
        <a:lstStyle/>
        <a:p>
          <a:endParaRPr lang="en-US"/>
        </a:p>
      </dgm:t>
    </dgm:pt>
    <dgm:pt modelId="{38497732-5405-41EE-9F49-AEE3EA24600A}">
      <dgm:prSet/>
      <dgm:spPr/>
      <dgm:t>
        <a:bodyPr/>
        <a:lstStyle/>
        <a:p>
          <a:r>
            <a:rPr lang="it-IT"/>
            <a:t>le ulteriori misure disposte dal Governo operano anche a favore di imprese non qualificate quali PMI ai sensi della normativa europea. </a:t>
          </a:r>
          <a:endParaRPr lang="en-US"/>
        </a:p>
      </dgm:t>
    </dgm:pt>
    <dgm:pt modelId="{5A6E4728-ED9A-4D18-851F-2120FC490FEF}" type="parTrans" cxnId="{6EFD0B7A-3035-45A8-A289-630211BB866D}">
      <dgm:prSet/>
      <dgm:spPr/>
      <dgm:t>
        <a:bodyPr/>
        <a:lstStyle/>
        <a:p>
          <a:endParaRPr lang="en-US"/>
        </a:p>
      </dgm:t>
    </dgm:pt>
    <dgm:pt modelId="{E296C01A-ECB7-4D88-97FC-4D817B5D0A3C}" type="sibTrans" cxnId="{6EFD0B7A-3035-45A8-A289-630211BB866D}">
      <dgm:prSet/>
      <dgm:spPr/>
      <dgm:t>
        <a:bodyPr/>
        <a:lstStyle/>
        <a:p>
          <a:endParaRPr lang="en-US"/>
        </a:p>
      </dgm:t>
    </dgm:pt>
    <dgm:pt modelId="{89512550-6185-48F2-AEFF-A9374CF5789C}" type="pres">
      <dgm:prSet presAssocID="{B293A8D1-C7A8-4B2B-BC60-163A4F846EB7}" presName="root" presStyleCnt="0">
        <dgm:presLayoutVars>
          <dgm:dir/>
          <dgm:resizeHandles val="exact"/>
        </dgm:presLayoutVars>
      </dgm:prSet>
      <dgm:spPr/>
    </dgm:pt>
    <dgm:pt modelId="{79EF552A-2CFB-462F-AD8A-BFA37423D0C9}" type="pres">
      <dgm:prSet presAssocID="{BB20A779-6A07-480E-BF97-832EF22F7991}" presName="compNode" presStyleCnt="0"/>
      <dgm:spPr/>
    </dgm:pt>
    <dgm:pt modelId="{7EBCCD77-954F-4FA7-BB41-4C2088C3903B}" type="pres">
      <dgm:prSet presAssocID="{BB20A779-6A07-480E-BF97-832EF22F799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pee"/>
        </a:ext>
      </dgm:extLst>
    </dgm:pt>
    <dgm:pt modelId="{302E67DA-F3F1-4209-95B5-FCD6951B36E4}" type="pres">
      <dgm:prSet presAssocID="{BB20A779-6A07-480E-BF97-832EF22F7991}" presName="spaceRect" presStyleCnt="0"/>
      <dgm:spPr/>
    </dgm:pt>
    <dgm:pt modelId="{969FB183-8353-4F49-B329-941017B0D45C}" type="pres">
      <dgm:prSet presAssocID="{BB20A779-6A07-480E-BF97-832EF22F7991}" presName="textRect" presStyleLbl="revTx" presStyleIdx="0" presStyleCnt="2">
        <dgm:presLayoutVars>
          <dgm:chMax val="1"/>
          <dgm:chPref val="1"/>
        </dgm:presLayoutVars>
      </dgm:prSet>
      <dgm:spPr/>
    </dgm:pt>
    <dgm:pt modelId="{70B0B940-DF99-4482-B61E-F54A7E22C3B9}" type="pres">
      <dgm:prSet presAssocID="{D6E1AD16-8193-4D60-BF1C-70C95F0A7673}" presName="sibTrans" presStyleCnt="0"/>
      <dgm:spPr/>
    </dgm:pt>
    <dgm:pt modelId="{980A6BD0-3ACF-4EEC-9791-47CE901AEC2D}" type="pres">
      <dgm:prSet presAssocID="{38497732-5405-41EE-9F49-AEE3EA24600A}" presName="compNode" presStyleCnt="0"/>
      <dgm:spPr/>
    </dgm:pt>
    <dgm:pt modelId="{71DD4F17-0AC9-4195-A087-F97D7CD66712}" type="pres">
      <dgm:prSet presAssocID="{38497732-5405-41EE-9F49-AEE3EA24600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C755A7F7-5BC4-4C41-BBD2-6C41025F146F}" type="pres">
      <dgm:prSet presAssocID="{38497732-5405-41EE-9F49-AEE3EA24600A}" presName="spaceRect" presStyleCnt="0"/>
      <dgm:spPr/>
    </dgm:pt>
    <dgm:pt modelId="{8E373864-53B4-444D-A658-5E39B2C46952}" type="pres">
      <dgm:prSet presAssocID="{38497732-5405-41EE-9F49-AEE3EA24600A}" presName="textRect" presStyleLbl="revTx" presStyleIdx="1" presStyleCnt="2">
        <dgm:presLayoutVars>
          <dgm:chMax val="1"/>
          <dgm:chPref val="1"/>
        </dgm:presLayoutVars>
      </dgm:prSet>
      <dgm:spPr/>
    </dgm:pt>
  </dgm:ptLst>
  <dgm:cxnLst>
    <dgm:cxn modelId="{47AFD015-5DB4-417C-BE62-E79B1FCDC76F}" type="presOf" srcId="{B293A8D1-C7A8-4B2B-BC60-163A4F846EB7}" destId="{89512550-6185-48F2-AEFF-A9374CF5789C}" srcOrd="0" destOrd="0" presId="urn:microsoft.com/office/officeart/2018/2/layout/IconLabelList"/>
    <dgm:cxn modelId="{74EC8A66-613A-40DA-BE8D-194C93A3CB8F}" srcId="{B293A8D1-C7A8-4B2B-BC60-163A4F846EB7}" destId="{BB20A779-6A07-480E-BF97-832EF22F7991}" srcOrd="0" destOrd="0" parTransId="{AA8730AA-DE82-434C-BD0D-5091F8099C60}" sibTransId="{D6E1AD16-8193-4D60-BF1C-70C95F0A7673}"/>
    <dgm:cxn modelId="{6EFD0B7A-3035-45A8-A289-630211BB866D}" srcId="{B293A8D1-C7A8-4B2B-BC60-163A4F846EB7}" destId="{38497732-5405-41EE-9F49-AEE3EA24600A}" srcOrd="1" destOrd="0" parTransId="{5A6E4728-ED9A-4D18-851F-2120FC490FEF}" sibTransId="{E296C01A-ECB7-4D88-97FC-4D817B5D0A3C}"/>
    <dgm:cxn modelId="{C32A1E7A-B6C7-4F79-9A43-F705D28D026A}" type="presOf" srcId="{BB20A779-6A07-480E-BF97-832EF22F7991}" destId="{969FB183-8353-4F49-B329-941017B0D45C}" srcOrd="0" destOrd="0" presId="urn:microsoft.com/office/officeart/2018/2/layout/IconLabelList"/>
    <dgm:cxn modelId="{5949CAAF-72EF-4FF0-98D3-36F71FA7165C}" type="presOf" srcId="{38497732-5405-41EE-9F49-AEE3EA24600A}" destId="{8E373864-53B4-444D-A658-5E39B2C46952}" srcOrd="0" destOrd="0" presId="urn:microsoft.com/office/officeart/2018/2/layout/IconLabelList"/>
    <dgm:cxn modelId="{F839A572-7782-49FB-82FE-81111932F038}" type="presParOf" srcId="{89512550-6185-48F2-AEFF-A9374CF5789C}" destId="{79EF552A-2CFB-462F-AD8A-BFA37423D0C9}" srcOrd="0" destOrd="0" presId="urn:microsoft.com/office/officeart/2018/2/layout/IconLabelList"/>
    <dgm:cxn modelId="{220584EB-3AC6-4AE2-8660-78496CF0C648}" type="presParOf" srcId="{79EF552A-2CFB-462F-AD8A-BFA37423D0C9}" destId="{7EBCCD77-954F-4FA7-BB41-4C2088C3903B}" srcOrd="0" destOrd="0" presId="urn:microsoft.com/office/officeart/2018/2/layout/IconLabelList"/>
    <dgm:cxn modelId="{3BF8208B-2A83-45B3-9085-2C313C017F1E}" type="presParOf" srcId="{79EF552A-2CFB-462F-AD8A-BFA37423D0C9}" destId="{302E67DA-F3F1-4209-95B5-FCD6951B36E4}" srcOrd="1" destOrd="0" presId="urn:microsoft.com/office/officeart/2018/2/layout/IconLabelList"/>
    <dgm:cxn modelId="{DD5EA6EF-0F8D-4E04-9FDE-FDD16A2F11DC}" type="presParOf" srcId="{79EF552A-2CFB-462F-AD8A-BFA37423D0C9}" destId="{969FB183-8353-4F49-B329-941017B0D45C}" srcOrd="2" destOrd="0" presId="urn:microsoft.com/office/officeart/2018/2/layout/IconLabelList"/>
    <dgm:cxn modelId="{91AF3E5E-9131-4432-A78C-7D022F97A197}" type="presParOf" srcId="{89512550-6185-48F2-AEFF-A9374CF5789C}" destId="{70B0B940-DF99-4482-B61E-F54A7E22C3B9}" srcOrd="1" destOrd="0" presId="urn:microsoft.com/office/officeart/2018/2/layout/IconLabelList"/>
    <dgm:cxn modelId="{55E4B5E2-3F44-425C-8BEB-DD4BFE7549BC}" type="presParOf" srcId="{89512550-6185-48F2-AEFF-A9374CF5789C}" destId="{980A6BD0-3ACF-4EEC-9791-47CE901AEC2D}" srcOrd="2" destOrd="0" presId="urn:microsoft.com/office/officeart/2018/2/layout/IconLabelList"/>
    <dgm:cxn modelId="{D6C122CA-F36D-453D-BCBA-B956320A8A29}" type="presParOf" srcId="{980A6BD0-3ACF-4EEC-9791-47CE901AEC2D}" destId="{71DD4F17-0AC9-4195-A087-F97D7CD66712}" srcOrd="0" destOrd="0" presId="urn:microsoft.com/office/officeart/2018/2/layout/IconLabelList"/>
    <dgm:cxn modelId="{3EBF77E2-23DA-4243-A76E-E9785CC3C813}" type="presParOf" srcId="{980A6BD0-3ACF-4EEC-9791-47CE901AEC2D}" destId="{C755A7F7-5BC4-4C41-BBD2-6C41025F146F}" srcOrd="1" destOrd="0" presId="urn:microsoft.com/office/officeart/2018/2/layout/IconLabelList"/>
    <dgm:cxn modelId="{0DBE82FD-A12A-4DCB-8C18-05721CEDA645}" type="presParOf" srcId="{980A6BD0-3ACF-4EEC-9791-47CE901AEC2D}" destId="{8E373864-53B4-444D-A658-5E39B2C4695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D60AB-4B32-482C-AD63-F1D685BEF0D4}">
      <dsp:nvSpPr>
        <dsp:cNvPr id="0" name=""/>
        <dsp:cNvSpPr/>
      </dsp:nvSpPr>
      <dsp:spPr>
        <a:xfrm>
          <a:off x="0" y="1798"/>
          <a:ext cx="10232136" cy="9117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B9AF1-7A2C-4872-9A18-1BF62F2A5C5F}">
      <dsp:nvSpPr>
        <dsp:cNvPr id="0" name=""/>
        <dsp:cNvSpPr/>
      </dsp:nvSpPr>
      <dsp:spPr>
        <a:xfrm>
          <a:off x="275794" y="206935"/>
          <a:ext cx="501444" cy="501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D77A91-334D-4922-B83C-436F95238A46}">
      <dsp:nvSpPr>
        <dsp:cNvPr id="0" name=""/>
        <dsp:cNvSpPr/>
      </dsp:nvSpPr>
      <dsp:spPr>
        <a:xfrm>
          <a:off x="1053033" y="1798"/>
          <a:ext cx="9179102" cy="91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977900">
            <a:lnSpc>
              <a:spcPct val="90000"/>
            </a:lnSpc>
            <a:spcBef>
              <a:spcPct val="0"/>
            </a:spcBef>
            <a:spcAft>
              <a:spcPct val="35000"/>
            </a:spcAft>
            <a:buNone/>
          </a:pPr>
          <a:r>
            <a:rPr lang="it-IT" sz="2200" kern="1200"/>
            <a:t>cessazione del rapporto di lavoro subordinato a tempo indeterminato; </a:t>
          </a:r>
          <a:endParaRPr lang="en-US" sz="2200" kern="1200"/>
        </a:p>
      </dsp:txBody>
      <dsp:txXfrm>
        <a:off x="1053033" y="1798"/>
        <a:ext cx="9179102" cy="911717"/>
      </dsp:txXfrm>
    </dsp:sp>
    <dsp:sp modelId="{4E38AECB-444B-4275-8B2E-8C62CC73C477}">
      <dsp:nvSpPr>
        <dsp:cNvPr id="0" name=""/>
        <dsp:cNvSpPr/>
      </dsp:nvSpPr>
      <dsp:spPr>
        <a:xfrm>
          <a:off x="0" y="1141445"/>
          <a:ext cx="10232136" cy="9117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1351A-5961-44EF-AE96-34A52BEB8C19}">
      <dsp:nvSpPr>
        <dsp:cNvPr id="0" name=""/>
        <dsp:cNvSpPr/>
      </dsp:nvSpPr>
      <dsp:spPr>
        <a:xfrm>
          <a:off x="275794" y="1346582"/>
          <a:ext cx="501444" cy="501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024C01-516B-4C33-9537-97B0A5C390A2}">
      <dsp:nvSpPr>
        <dsp:cNvPr id="0" name=""/>
        <dsp:cNvSpPr/>
      </dsp:nvSpPr>
      <dsp:spPr>
        <a:xfrm>
          <a:off x="1053033" y="1141445"/>
          <a:ext cx="9179102" cy="91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977900">
            <a:lnSpc>
              <a:spcPct val="90000"/>
            </a:lnSpc>
            <a:spcBef>
              <a:spcPct val="0"/>
            </a:spcBef>
            <a:spcAft>
              <a:spcPct val="35000"/>
            </a:spcAft>
            <a:buNone/>
          </a:pPr>
          <a:r>
            <a:rPr lang="it-IT" sz="2200" kern="1200"/>
            <a:t>cessazione del rapporto di lavoro subordinato a tempo determinato;</a:t>
          </a:r>
          <a:endParaRPr lang="en-US" sz="2200" kern="1200"/>
        </a:p>
      </dsp:txBody>
      <dsp:txXfrm>
        <a:off x="1053033" y="1141445"/>
        <a:ext cx="9179102" cy="911717"/>
      </dsp:txXfrm>
    </dsp:sp>
    <dsp:sp modelId="{F65430BA-0B2D-436C-A5F7-4F0E741D83A6}">
      <dsp:nvSpPr>
        <dsp:cNvPr id="0" name=""/>
        <dsp:cNvSpPr/>
      </dsp:nvSpPr>
      <dsp:spPr>
        <a:xfrm>
          <a:off x="0" y="2281092"/>
          <a:ext cx="10232136" cy="9117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399C8-6912-4205-B160-632780204422}">
      <dsp:nvSpPr>
        <dsp:cNvPr id="0" name=""/>
        <dsp:cNvSpPr/>
      </dsp:nvSpPr>
      <dsp:spPr>
        <a:xfrm>
          <a:off x="275794" y="2486229"/>
          <a:ext cx="501444" cy="501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115012-4114-46E2-81FD-D28EB7F005CE}">
      <dsp:nvSpPr>
        <dsp:cNvPr id="0" name=""/>
        <dsp:cNvSpPr/>
      </dsp:nvSpPr>
      <dsp:spPr>
        <a:xfrm>
          <a:off x="1053033" y="2281092"/>
          <a:ext cx="9179102" cy="91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977900">
            <a:lnSpc>
              <a:spcPct val="90000"/>
            </a:lnSpc>
            <a:spcBef>
              <a:spcPct val="0"/>
            </a:spcBef>
            <a:spcAft>
              <a:spcPct val="35000"/>
            </a:spcAft>
            <a:buNone/>
          </a:pPr>
          <a:r>
            <a:rPr lang="it-IT" sz="2200" kern="1200"/>
            <a:t>cessazione dei rapporti di lavoro parasubordinato, o di rappresentanza commerciale o di agenzia;  </a:t>
          </a:r>
          <a:endParaRPr lang="en-US" sz="2200" kern="1200"/>
        </a:p>
      </dsp:txBody>
      <dsp:txXfrm>
        <a:off x="1053033" y="2281092"/>
        <a:ext cx="9179102" cy="911717"/>
      </dsp:txXfrm>
    </dsp:sp>
    <dsp:sp modelId="{7369D476-CF19-48A0-BF6A-F33D88E7446F}">
      <dsp:nvSpPr>
        <dsp:cNvPr id="0" name=""/>
        <dsp:cNvSpPr/>
      </dsp:nvSpPr>
      <dsp:spPr>
        <a:xfrm>
          <a:off x="0" y="3420739"/>
          <a:ext cx="10232136" cy="9117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49C14-D5FC-4063-B8C5-8AD2EEB1A0DF}">
      <dsp:nvSpPr>
        <dsp:cNvPr id="0" name=""/>
        <dsp:cNvSpPr/>
      </dsp:nvSpPr>
      <dsp:spPr>
        <a:xfrm>
          <a:off x="275794" y="3625876"/>
          <a:ext cx="501444" cy="501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3F4B3-F85B-4F9B-9306-4E644248982E}">
      <dsp:nvSpPr>
        <dsp:cNvPr id="0" name=""/>
        <dsp:cNvSpPr/>
      </dsp:nvSpPr>
      <dsp:spPr>
        <a:xfrm>
          <a:off x="1053033" y="3420739"/>
          <a:ext cx="9179102" cy="91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90" tIns="96490" rIns="96490" bIns="96490" numCol="1" spcCol="1270" anchor="ctr" anchorCtr="0">
          <a:noAutofit/>
        </a:bodyPr>
        <a:lstStyle/>
        <a:p>
          <a:pPr marL="0" lvl="0" indent="0" algn="l" defTabSz="977900">
            <a:lnSpc>
              <a:spcPct val="90000"/>
            </a:lnSpc>
            <a:spcBef>
              <a:spcPct val="0"/>
            </a:spcBef>
            <a:spcAft>
              <a:spcPct val="35000"/>
            </a:spcAft>
            <a:buNone/>
          </a:pPr>
          <a:r>
            <a:rPr lang="it-IT" sz="2200" kern="1200"/>
            <a:t>morte o riconoscimento di grave handicap ovvero di invalidità civile non inferiore all’80 per cento.</a:t>
          </a:r>
          <a:endParaRPr lang="en-US" sz="2200" kern="1200"/>
        </a:p>
      </dsp:txBody>
      <dsp:txXfrm>
        <a:off x="1053033" y="3420739"/>
        <a:ext cx="9179102" cy="911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61B20-82BD-4B83-9962-0617A2DF106F}">
      <dsp:nvSpPr>
        <dsp:cNvPr id="0" name=""/>
        <dsp:cNvSpPr/>
      </dsp:nvSpPr>
      <dsp:spPr>
        <a:xfrm>
          <a:off x="210785" y="567637"/>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ED26B-9CD5-49F4-B113-7BD6C5AF8C2B}">
      <dsp:nvSpPr>
        <dsp:cNvPr id="0" name=""/>
        <dsp:cNvSpPr/>
      </dsp:nvSpPr>
      <dsp:spPr>
        <a:xfrm>
          <a:off x="491159" y="848011"/>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69C183-8048-4C81-8354-08FD91F59F3E}">
      <dsp:nvSpPr>
        <dsp:cNvPr id="0" name=""/>
        <dsp:cNvSpPr/>
      </dsp:nvSpPr>
      <dsp:spPr>
        <a:xfrm>
          <a:off x="1858053" y="517243"/>
          <a:ext cx="3094941" cy="1435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endParaRPr lang="it-IT" sz="1900" kern="1200" dirty="0"/>
        </a:p>
        <a:p>
          <a:pPr marL="0" lvl="0" indent="0" algn="l" defTabSz="844550">
            <a:lnSpc>
              <a:spcPct val="90000"/>
            </a:lnSpc>
            <a:spcBef>
              <a:spcPct val="0"/>
            </a:spcBef>
            <a:spcAft>
              <a:spcPct val="35000"/>
            </a:spcAft>
            <a:buNone/>
          </a:pPr>
          <a:r>
            <a:rPr lang="it-IT" sz="1900" kern="1200" dirty="0"/>
            <a:t>titolare di un mutuo contratto per l’acquisto dello stesso immobile di importo non superiore a 250.000 euro </a:t>
          </a:r>
          <a:endParaRPr lang="en-US" sz="1900" kern="1200" dirty="0"/>
        </a:p>
      </dsp:txBody>
      <dsp:txXfrm>
        <a:off x="1858053" y="517243"/>
        <a:ext cx="3094941" cy="1435902"/>
      </dsp:txXfrm>
    </dsp:sp>
    <dsp:sp modelId="{6307278B-6EBC-4B37-9B0E-02D501C61EF3}">
      <dsp:nvSpPr>
        <dsp:cNvPr id="0" name=""/>
        <dsp:cNvSpPr/>
      </dsp:nvSpPr>
      <dsp:spPr>
        <a:xfrm>
          <a:off x="5501345" y="567637"/>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FD3DC-03C8-4D88-A125-C318B99CCFFB}">
      <dsp:nvSpPr>
        <dsp:cNvPr id="0" name=""/>
        <dsp:cNvSpPr/>
      </dsp:nvSpPr>
      <dsp:spPr>
        <a:xfrm>
          <a:off x="5781719" y="848011"/>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77352-2878-4701-B854-7C4EBCB731AA}">
      <dsp:nvSpPr>
        <dsp:cNvPr id="0" name=""/>
        <dsp:cNvSpPr/>
      </dsp:nvSpPr>
      <dsp:spPr>
        <a:xfrm>
          <a:off x="7122556" y="56763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it-IT" sz="1900" kern="1200"/>
            <a:t>indicatore ISEE non superiore a 30.000 euro</a:t>
          </a:r>
          <a:endParaRPr lang="en-US" sz="1900" kern="1200"/>
        </a:p>
      </dsp:txBody>
      <dsp:txXfrm>
        <a:off x="7122556" y="567637"/>
        <a:ext cx="3147056" cy="1335114"/>
      </dsp:txXfrm>
    </dsp:sp>
    <dsp:sp modelId="{5F9D37AF-1E2D-4D7D-A012-958BEB46389C}">
      <dsp:nvSpPr>
        <dsp:cNvPr id="0" name=""/>
        <dsp:cNvSpPr/>
      </dsp:nvSpPr>
      <dsp:spPr>
        <a:xfrm>
          <a:off x="210785" y="2732587"/>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C6E6C-B5F8-4ED6-ABA3-78E5ED896645}">
      <dsp:nvSpPr>
        <dsp:cNvPr id="0" name=""/>
        <dsp:cNvSpPr/>
      </dsp:nvSpPr>
      <dsp:spPr>
        <a:xfrm>
          <a:off x="491159" y="3012961"/>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B8827-6AB5-4675-BD9E-746874457310}">
      <dsp:nvSpPr>
        <dsp:cNvPr id="0" name=""/>
        <dsp:cNvSpPr/>
      </dsp:nvSpPr>
      <dsp:spPr>
        <a:xfrm>
          <a:off x="1831996" y="273258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it-IT" sz="1900" kern="1200"/>
            <a:t>mutuo deve inoltre essere in ammortamento da almeno un anno al momento della presentazione della domanda</a:t>
          </a:r>
          <a:endParaRPr lang="en-US" sz="1900" kern="1200"/>
        </a:p>
      </dsp:txBody>
      <dsp:txXfrm>
        <a:off x="1831996" y="2732587"/>
        <a:ext cx="3147056" cy="1335114"/>
      </dsp:txXfrm>
    </dsp:sp>
    <dsp:sp modelId="{516AB24F-3106-4D78-9834-DCA1EEA32AC9}">
      <dsp:nvSpPr>
        <dsp:cNvPr id="0" name=""/>
        <dsp:cNvSpPr/>
      </dsp:nvSpPr>
      <dsp:spPr>
        <a:xfrm>
          <a:off x="5527403" y="2732587"/>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BC527-0FB4-42B1-AFA9-EA048640A627}">
      <dsp:nvSpPr>
        <dsp:cNvPr id="0" name=""/>
        <dsp:cNvSpPr/>
      </dsp:nvSpPr>
      <dsp:spPr>
        <a:xfrm>
          <a:off x="5807777" y="3012961"/>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9B1D82-96E1-4248-B8AF-E7A0E4D128C8}">
      <dsp:nvSpPr>
        <dsp:cNvPr id="0" name=""/>
        <dsp:cNvSpPr/>
      </dsp:nvSpPr>
      <dsp:spPr>
        <a:xfrm>
          <a:off x="7148614" y="2732587"/>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it-IT" sz="1900" kern="1200"/>
            <a:t>È ammissibile anche il titolare del contratto di mutuo già in ritardo nel pagamento delle relative rate, purché il ritardo non superi i novanta giorni consecutivi</a:t>
          </a:r>
          <a:endParaRPr lang="en-US" sz="1900" kern="1200"/>
        </a:p>
      </dsp:txBody>
      <dsp:txXfrm>
        <a:off x="7148614" y="2732587"/>
        <a:ext cx="3147056" cy="133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6621C-9736-4D39-BA58-8F074E7096FB}">
      <dsp:nvSpPr>
        <dsp:cNvPr id="0" name=""/>
        <dsp:cNvSpPr/>
      </dsp:nvSpPr>
      <dsp:spPr>
        <a:xfrm>
          <a:off x="0" y="1802013"/>
          <a:ext cx="9601196" cy="11823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kern="1200"/>
            <a:t>diciotto mesi</a:t>
          </a:r>
          <a:endParaRPr lang="en-US" sz="2900" kern="1200"/>
        </a:p>
      </dsp:txBody>
      <dsp:txXfrm>
        <a:off x="0" y="1802013"/>
        <a:ext cx="9601196" cy="1182315"/>
      </dsp:txXfrm>
    </dsp:sp>
    <dsp:sp modelId="{CEC277C7-6FD8-4069-ADE4-542828626454}">
      <dsp:nvSpPr>
        <dsp:cNvPr id="0" name=""/>
        <dsp:cNvSpPr/>
      </dsp:nvSpPr>
      <dsp:spPr>
        <a:xfrm rot="10800000">
          <a:off x="0" y="1346"/>
          <a:ext cx="9601196" cy="181840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it-IT" sz="2900" kern="1200"/>
            <a:t>I titolari di un mutuo contratto per l’acquisto della prima casa, possono sospendere il pagamento delle rate, fino a </a:t>
          </a:r>
          <a:endParaRPr lang="en-US" sz="2900" kern="1200"/>
        </a:p>
      </dsp:txBody>
      <dsp:txXfrm rot="10800000">
        <a:off x="0" y="1346"/>
        <a:ext cx="9601196" cy="1181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E2922-5783-4F31-ABF7-8648F023E2E2}">
      <dsp:nvSpPr>
        <dsp:cNvPr id="0" name=""/>
        <dsp:cNvSpPr/>
      </dsp:nvSpPr>
      <dsp:spPr>
        <a:xfrm>
          <a:off x="0" y="6659"/>
          <a:ext cx="5914209" cy="8212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533130-0814-4E2D-BF56-3BEEE29770BD}">
      <dsp:nvSpPr>
        <dsp:cNvPr id="0" name=""/>
        <dsp:cNvSpPr/>
      </dsp:nvSpPr>
      <dsp:spPr>
        <a:xfrm>
          <a:off x="248421" y="191435"/>
          <a:ext cx="452117" cy="451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1FE6AF-F35E-4FD0-BE10-95D395627481}">
      <dsp:nvSpPr>
        <dsp:cNvPr id="0" name=""/>
        <dsp:cNvSpPr/>
      </dsp:nvSpPr>
      <dsp:spPr>
        <a:xfrm>
          <a:off x="948961" y="6659"/>
          <a:ext cx="4936504"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it-IT" sz="1400" kern="1200" dirty="0"/>
            <a:t>a) la gratuità della garanzia del Fondo, sospendendo l’obbligo di versamento delle commissioni per l’accesso al Fondo, ove previste; </a:t>
          </a:r>
          <a:endParaRPr lang="en-US" sz="1400" kern="1200" dirty="0"/>
        </a:p>
      </dsp:txBody>
      <dsp:txXfrm>
        <a:off x="948961" y="6659"/>
        <a:ext cx="4936504" cy="872556"/>
      </dsp:txXfrm>
    </dsp:sp>
    <dsp:sp modelId="{A3D9BCBF-A867-47CD-AC08-FF8ADAF69574}">
      <dsp:nvSpPr>
        <dsp:cNvPr id="0" name=""/>
        <dsp:cNvSpPr/>
      </dsp:nvSpPr>
      <dsp:spPr>
        <a:xfrm>
          <a:off x="0" y="1097354"/>
          <a:ext cx="5914209" cy="8212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20DC5B-E30E-41C9-8F38-F95A9501F7E3}">
      <dsp:nvSpPr>
        <dsp:cNvPr id="0" name=""/>
        <dsp:cNvSpPr/>
      </dsp:nvSpPr>
      <dsp:spPr>
        <a:xfrm>
          <a:off x="248421" y="1282131"/>
          <a:ext cx="452117" cy="451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2A8C1B-AACA-42FC-8309-59B7BBD78AD4}">
      <dsp:nvSpPr>
        <dsp:cNvPr id="0" name=""/>
        <dsp:cNvSpPr/>
      </dsp:nvSpPr>
      <dsp:spPr>
        <a:xfrm>
          <a:off x="948961" y="1097354"/>
          <a:ext cx="4936504"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it-IT" sz="1400" kern="1200"/>
            <a:t>b) l’aumento dell’importo massimo garantito a 5 milioni di euro; </a:t>
          </a:r>
          <a:endParaRPr lang="en-US" sz="1400" kern="1200"/>
        </a:p>
      </dsp:txBody>
      <dsp:txXfrm>
        <a:off x="948961" y="1097354"/>
        <a:ext cx="4936504" cy="872556"/>
      </dsp:txXfrm>
    </dsp:sp>
    <dsp:sp modelId="{0E5BAA74-144D-4B4D-BF80-B21E48B43079}">
      <dsp:nvSpPr>
        <dsp:cNvPr id="0" name=""/>
        <dsp:cNvSpPr/>
      </dsp:nvSpPr>
      <dsp:spPr>
        <a:xfrm>
          <a:off x="0" y="2188050"/>
          <a:ext cx="5914209" cy="8212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B73EE-21D6-4887-83AD-029CED33184B}">
      <dsp:nvSpPr>
        <dsp:cNvPr id="0" name=""/>
        <dsp:cNvSpPr/>
      </dsp:nvSpPr>
      <dsp:spPr>
        <a:xfrm>
          <a:off x="248421" y="2372826"/>
          <a:ext cx="452117" cy="451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2A8C81-FBD7-439E-B2A2-CF7A910235BF}">
      <dsp:nvSpPr>
        <dsp:cNvPr id="0" name=""/>
        <dsp:cNvSpPr/>
      </dsp:nvSpPr>
      <dsp:spPr>
        <a:xfrm>
          <a:off x="948961" y="2188050"/>
          <a:ext cx="4936504"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it-IT" sz="1400" kern="1200"/>
            <a:t>c) l’aumento della percentuale massima di garanzia (80 per cento in garanzia diretta e 90 per cento in riassicurazione/controgaranzia) per tutte le operazioni ammesse al Fondo di importo fino a 1,5 milioni di euro; </a:t>
          </a:r>
          <a:endParaRPr lang="en-US" sz="1400" kern="1200"/>
        </a:p>
      </dsp:txBody>
      <dsp:txXfrm>
        <a:off x="948961" y="2188050"/>
        <a:ext cx="4936504" cy="872556"/>
      </dsp:txXfrm>
    </dsp:sp>
    <dsp:sp modelId="{7414EBD9-7433-4551-933B-EC9ED945ACE1}">
      <dsp:nvSpPr>
        <dsp:cNvPr id="0" name=""/>
        <dsp:cNvSpPr/>
      </dsp:nvSpPr>
      <dsp:spPr>
        <a:xfrm>
          <a:off x="0" y="3278745"/>
          <a:ext cx="5914209" cy="82122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CB63C-FC82-4841-A63D-79E09824EC84}">
      <dsp:nvSpPr>
        <dsp:cNvPr id="0" name=""/>
        <dsp:cNvSpPr/>
      </dsp:nvSpPr>
      <dsp:spPr>
        <a:xfrm>
          <a:off x="248421" y="3463522"/>
          <a:ext cx="452117" cy="4516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612198-B679-4A07-8A96-528E7AAB4E29}">
      <dsp:nvSpPr>
        <dsp:cNvPr id="0" name=""/>
        <dsp:cNvSpPr/>
      </dsp:nvSpPr>
      <dsp:spPr>
        <a:xfrm>
          <a:off x="948961" y="3278745"/>
          <a:ext cx="4936504"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it-IT" sz="1400" kern="1200"/>
            <a:t>d) l’ammissibilità alla garanzia di operazioni di rinegoziazione del debito, a condizione che il soggetto finanziatore conceda nuova finanza per almeno 10 per cento del debito residuo; </a:t>
          </a:r>
          <a:endParaRPr lang="en-US" sz="1400" kern="1200"/>
        </a:p>
      </dsp:txBody>
      <dsp:txXfrm>
        <a:off x="948961" y="3278745"/>
        <a:ext cx="4936504" cy="872556"/>
      </dsp:txXfrm>
    </dsp:sp>
    <dsp:sp modelId="{BD89DD10-FFD8-481B-91D1-7F17A0445A2A}">
      <dsp:nvSpPr>
        <dsp:cNvPr id="0" name=""/>
        <dsp:cNvSpPr/>
      </dsp:nvSpPr>
      <dsp:spPr>
        <a:xfrm>
          <a:off x="0" y="4369441"/>
          <a:ext cx="5914209" cy="82122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B7201-0B09-426D-B458-0B2603B5DBB1}">
      <dsp:nvSpPr>
        <dsp:cNvPr id="0" name=""/>
        <dsp:cNvSpPr/>
      </dsp:nvSpPr>
      <dsp:spPr>
        <a:xfrm>
          <a:off x="248421" y="4554217"/>
          <a:ext cx="452117" cy="4516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B21051-5362-42BB-95A3-64DE4F60B57B}">
      <dsp:nvSpPr>
        <dsp:cNvPr id="0" name=""/>
        <dsp:cNvSpPr/>
      </dsp:nvSpPr>
      <dsp:spPr>
        <a:xfrm>
          <a:off x="948961" y="4369441"/>
          <a:ext cx="4936504" cy="87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46" tIns="92346" rIns="92346" bIns="92346" numCol="1" spcCol="1270" anchor="ctr" anchorCtr="0">
          <a:noAutofit/>
        </a:bodyPr>
        <a:lstStyle/>
        <a:p>
          <a:pPr marL="0" lvl="0" indent="0" algn="l" defTabSz="622300">
            <a:lnSpc>
              <a:spcPct val="90000"/>
            </a:lnSpc>
            <a:spcBef>
              <a:spcPct val="0"/>
            </a:spcBef>
            <a:spcAft>
              <a:spcPct val="35000"/>
            </a:spcAft>
            <a:buNone/>
          </a:pPr>
          <a:r>
            <a:rPr lang="it-IT" sz="1400" kern="1200"/>
            <a:t>e) il rafforzamento delle sinergie con le risorse aggiuntive delle sezioni speciali per innalzare fino al massimo dell’80 per cento la garanzia del Fondo sulle diverse tipologie di operazioni, incentivando anche l’impiego delle risorse comunitarie dei fondi strutturali; </a:t>
          </a:r>
          <a:endParaRPr lang="en-US" sz="1400" kern="1200"/>
        </a:p>
      </dsp:txBody>
      <dsp:txXfrm>
        <a:off x="948961" y="4369441"/>
        <a:ext cx="4936504" cy="87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76E5A-C078-4C9B-B3D4-D3B082300571}">
      <dsp:nvSpPr>
        <dsp:cNvPr id="0" name=""/>
        <dsp:cNvSpPr/>
      </dsp:nvSpPr>
      <dsp:spPr>
        <a:xfrm>
          <a:off x="0" y="3202"/>
          <a:ext cx="5914209" cy="1107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0B42B-F793-4CA5-8EF7-C0ED7EB082B5}">
      <dsp:nvSpPr>
        <dsp:cNvPr id="0" name=""/>
        <dsp:cNvSpPr/>
      </dsp:nvSpPr>
      <dsp:spPr>
        <a:xfrm>
          <a:off x="335126" y="252470"/>
          <a:ext cx="609915" cy="609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6CE45E-FE00-4691-8099-1E7E498E2E85}">
      <dsp:nvSpPr>
        <dsp:cNvPr id="0" name=""/>
        <dsp:cNvSpPr/>
      </dsp:nvSpPr>
      <dsp:spPr>
        <a:xfrm>
          <a:off x="1280167" y="3202"/>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f) l’allungamento automatico della garanzia nell’ipotesi di moratoria o sospensione del finanziamento, prevista per norma o su base volontaria, correlata all’emergenza Coronavirus; </a:t>
          </a:r>
          <a:endParaRPr lang="en-US" sz="1400" kern="1200"/>
        </a:p>
      </dsp:txBody>
      <dsp:txXfrm>
        <a:off x="1280167" y="3202"/>
        <a:ext cx="4349554" cy="1108937"/>
      </dsp:txXfrm>
    </dsp:sp>
    <dsp:sp modelId="{83D54501-0AE3-4A58-B8E8-D3F0A5B5B70B}">
      <dsp:nvSpPr>
        <dsp:cNvPr id="0" name=""/>
        <dsp:cNvSpPr/>
      </dsp:nvSpPr>
      <dsp:spPr>
        <a:xfrm>
          <a:off x="0" y="1380974"/>
          <a:ext cx="5914209" cy="1107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5288E-857C-491A-8ADC-EA9A7E36218C}">
      <dsp:nvSpPr>
        <dsp:cNvPr id="0" name=""/>
        <dsp:cNvSpPr/>
      </dsp:nvSpPr>
      <dsp:spPr>
        <a:xfrm>
          <a:off x="335126" y="1630241"/>
          <a:ext cx="609915" cy="6093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86EB74-15DC-4699-8AD2-CBDD1F3C0D8C}">
      <dsp:nvSpPr>
        <dsp:cNvPr id="0" name=""/>
        <dsp:cNvSpPr/>
      </dsp:nvSpPr>
      <dsp:spPr>
        <a:xfrm>
          <a:off x="1280167" y="1380974"/>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g) l’esclusione del modulo « andamentale » ai fini della valutazione per l’accesso al Fondo che verrebbe, quindi condotta esclusivamente sul modulo economico finanziario, consentendo così di ammettere al Fondo anche imprese che registrano tensioni col sistema finanziario in ragione della crisi connessa all’epidemia; </a:t>
          </a:r>
          <a:endParaRPr lang="en-US" sz="1400" kern="1200"/>
        </a:p>
      </dsp:txBody>
      <dsp:txXfrm>
        <a:off x="1280167" y="1380974"/>
        <a:ext cx="4349554" cy="1108937"/>
      </dsp:txXfrm>
    </dsp:sp>
    <dsp:sp modelId="{352E484A-0CD9-4E2A-8BCA-C2E8176570B4}">
      <dsp:nvSpPr>
        <dsp:cNvPr id="0" name=""/>
        <dsp:cNvSpPr/>
      </dsp:nvSpPr>
      <dsp:spPr>
        <a:xfrm>
          <a:off x="0" y="2758745"/>
          <a:ext cx="5914209" cy="1107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FFD34-DA6C-4EB4-8E57-0DC09B3007B4}">
      <dsp:nvSpPr>
        <dsp:cNvPr id="0" name=""/>
        <dsp:cNvSpPr/>
      </dsp:nvSpPr>
      <dsp:spPr>
        <a:xfrm>
          <a:off x="335126" y="3008012"/>
          <a:ext cx="609915" cy="6093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A92648-901C-4D6F-8F29-C6DF4DC98B20}">
      <dsp:nvSpPr>
        <dsp:cNvPr id="0" name=""/>
        <dsp:cNvSpPr/>
      </dsp:nvSpPr>
      <dsp:spPr>
        <a:xfrm>
          <a:off x="1280167" y="2758745"/>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h) l’eliminazione della commissione di mancato perfezionamento; </a:t>
          </a:r>
          <a:endParaRPr lang="en-US" sz="1400" kern="1200"/>
        </a:p>
      </dsp:txBody>
      <dsp:txXfrm>
        <a:off x="1280167" y="2758745"/>
        <a:ext cx="4349554" cy="1108937"/>
      </dsp:txXfrm>
    </dsp:sp>
    <dsp:sp modelId="{78ADEDDA-D477-44FD-BEDA-3B24D228BF22}">
      <dsp:nvSpPr>
        <dsp:cNvPr id="0" name=""/>
        <dsp:cNvSpPr/>
      </dsp:nvSpPr>
      <dsp:spPr>
        <a:xfrm>
          <a:off x="0" y="4136516"/>
          <a:ext cx="5914209" cy="11078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D0FD5-9246-48D9-91CE-6E6AE455EEE2}">
      <dsp:nvSpPr>
        <dsp:cNvPr id="0" name=""/>
        <dsp:cNvSpPr/>
      </dsp:nvSpPr>
      <dsp:spPr>
        <a:xfrm>
          <a:off x="335126" y="4385783"/>
          <a:ext cx="609915" cy="6093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AD7F87-6BAD-48A1-88CB-DEAAF7FB231E}">
      <dsp:nvSpPr>
        <dsp:cNvPr id="0" name=""/>
        <dsp:cNvSpPr/>
      </dsp:nvSpPr>
      <dsp:spPr>
        <a:xfrm>
          <a:off x="1280167" y="4136516"/>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i) la possibilità di cumulare la garanzia del Fondo con altre forme di garanzia, anche ipotecarie, in deroga ai vigenti limiti previsti dalla disciplina del Fondo, acquisite dal soggetto finanziatore per operazioni di importo e durata rilevanti nel settore turistico alberghiero e delle attività immobiliari; </a:t>
          </a:r>
          <a:endParaRPr lang="en-US" sz="1400" kern="1200"/>
        </a:p>
      </dsp:txBody>
      <dsp:txXfrm>
        <a:off x="1280167" y="4136516"/>
        <a:ext cx="4349554" cy="1108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EE56D-3294-497E-BF56-8A011486E24E}">
      <dsp:nvSpPr>
        <dsp:cNvPr id="0" name=""/>
        <dsp:cNvSpPr/>
      </dsp:nvSpPr>
      <dsp:spPr>
        <a:xfrm>
          <a:off x="0" y="3202"/>
          <a:ext cx="5914209" cy="11078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BC76B-5AC0-4743-833E-A85C2A9BAD98}">
      <dsp:nvSpPr>
        <dsp:cNvPr id="0" name=""/>
        <dsp:cNvSpPr/>
      </dsp:nvSpPr>
      <dsp:spPr>
        <a:xfrm>
          <a:off x="335126" y="252470"/>
          <a:ext cx="609915" cy="609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1E8B1D-C86E-45B5-8B5A-12910D16EC96}">
      <dsp:nvSpPr>
        <dsp:cNvPr id="0" name=""/>
        <dsp:cNvSpPr/>
      </dsp:nvSpPr>
      <dsp:spPr>
        <a:xfrm>
          <a:off x="1280167" y="3202"/>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j) la possibilità di accrescere lo spessore della tranche junior garantita dal Fondo a fronte di portafogli destinati a imprese/settori/filiere maggiormente colpiti dall’epidemia. La crescita del portafoglio garantito sarà ancora maggiore laddove intervengano le sezioni speciali delle regioni, delle amministrazioni e della Cassa depositi e prestiti e i confidi; </a:t>
          </a:r>
          <a:endParaRPr lang="en-US" sz="1400" kern="1200"/>
        </a:p>
      </dsp:txBody>
      <dsp:txXfrm>
        <a:off x="1280167" y="3202"/>
        <a:ext cx="4349554" cy="1108937"/>
      </dsp:txXfrm>
    </dsp:sp>
    <dsp:sp modelId="{21AB7B2D-D55F-4CAB-B665-E9B306D16690}">
      <dsp:nvSpPr>
        <dsp:cNvPr id="0" name=""/>
        <dsp:cNvSpPr/>
      </dsp:nvSpPr>
      <dsp:spPr>
        <a:xfrm>
          <a:off x="0" y="1380974"/>
          <a:ext cx="5914209" cy="11078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AE80E-E17C-488A-B567-C1EEA5A4D03D}">
      <dsp:nvSpPr>
        <dsp:cNvPr id="0" name=""/>
        <dsp:cNvSpPr/>
      </dsp:nvSpPr>
      <dsp:spPr>
        <a:xfrm>
          <a:off x="335126" y="1630241"/>
          <a:ext cx="609915" cy="6093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44A666-9A68-4608-95B6-F5C99BF57384}">
      <dsp:nvSpPr>
        <dsp:cNvPr id="0" name=""/>
        <dsp:cNvSpPr/>
      </dsp:nvSpPr>
      <dsp:spPr>
        <a:xfrm>
          <a:off x="1280167" y="1380974"/>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dirty="0"/>
            <a:t>k) l’avvio di una linea per la liquidità immediata (fino a 3.000 euro) con accesso senza valutazione, che si affianca alle garanzie già attive senza valutazione sul microcredito e sui finanziamenti di importo ridotto fino a 20.000 euro; </a:t>
          </a:r>
          <a:endParaRPr lang="en-US" sz="1400" kern="1200" dirty="0"/>
        </a:p>
      </dsp:txBody>
      <dsp:txXfrm>
        <a:off x="1280167" y="1380974"/>
        <a:ext cx="4349554" cy="1108937"/>
      </dsp:txXfrm>
    </dsp:sp>
    <dsp:sp modelId="{EE553935-EC4E-4F39-B4F8-02F2148F21B9}">
      <dsp:nvSpPr>
        <dsp:cNvPr id="0" name=""/>
        <dsp:cNvSpPr/>
      </dsp:nvSpPr>
      <dsp:spPr>
        <a:xfrm>
          <a:off x="0" y="2758745"/>
          <a:ext cx="5914209" cy="11078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56BE3-38DF-41B0-AA82-F8E0CEB7A736}">
      <dsp:nvSpPr>
        <dsp:cNvPr id="0" name=""/>
        <dsp:cNvSpPr/>
      </dsp:nvSpPr>
      <dsp:spPr>
        <a:xfrm>
          <a:off x="335126" y="3008012"/>
          <a:ext cx="609915" cy="6093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D12EF6-5D4D-4759-A1DC-267ED2693947}">
      <dsp:nvSpPr>
        <dsp:cNvPr id="0" name=""/>
        <dsp:cNvSpPr/>
      </dsp:nvSpPr>
      <dsp:spPr>
        <a:xfrm>
          <a:off x="1280167" y="2758745"/>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l) la possibilità di istituire sezioni speciali del Fondo per sostenere l’accesso al credito di determinati settori economici o filiere di imprese, su iniziativa delle amministrazioni di settore anche unitamente alle associazioni ed enti di riferimento </a:t>
          </a:r>
          <a:endParaRPr lang="en-US" sz="1400" kern="1200"/>
        </a:p>
      </dsp:txBody>
      <dsp:txXfrm>
        <a:off x="1280167" y="2758745"/>
        <a:ext cx="4349554" cy="1108937"/>
      </dsp:txXfrm>
    </dsp:sp>
    <dsp:sp modelId="{7ACE770A-7666-41A4-94EA-67C34ACA10CD}">
      <dsp:nvSpPr>
        <dsp:cNvPr id="0" name=""/>
        <dsp:cNvSpPr/>
      </dsp:nvSpPr>
      <dsp:spPr>
        <a:xfrm>
          <a:off x="0" y="4136516"/>
          <a:ext cx="5914209" cy="11078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21F27-5061-4291-B2C8-FBC2B4C69348}">
      <dsp:nvSpPr>
        <dsp:cNvPr id="0" name=""/>
        <dsp:cNvSpPr/>
      </dsp:nvSpPr>
      <dsp:spPr>
        <a:xfrm>
          <a:off x="335126" y="4385783"/>
          <a:ext cx="609915" cy="6093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C5998-7805-401A-B7BB-B611017109E1}">
      <dsp:nvSpPr>
        <dsp:cNvPr id="0" name=""/>
        <dsp:cNvSpPr/>
      </dsp:nvSpPr>
      <dsp:spPr>
        <a:xfrm>
          <a:off x="1280167" y="4136516"/>
          <a:ext cx="4349554" cy="1108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3" tIns="117363" rIns="117363" bIns="117363" numCol="1" spcCol="1270" anchor="ctr" anchorCtr="0">
          <a:noAutofit/>
        </a:bodyPr>
        <a:lstStyle/>
        <a:p>
          <a:pPr marL="0" lvl="0" indent="0" algn="l" defTabSz="622300">
            <a:lnSpc>
              <a:spcPct val="90000"/>
            </a:lnSpc>
            <a:spcBef>
              <a:spcPct val="0"/>
            </a:spcBef>
            <a:spcAft>
              <a:spcPct val="35000"/>
            </a:spcAft>
            <a:buNone/>
          </a:pPr>
          <a:r>
            <a:rPr lang="it-IT" sz="1400" kern="1200"/>
            <a:t>m) la sospensione per tre mesi dei termini previsti per la gestione del Fondo. </a:t>
          </a:r>
          <a:endParaRPr lang="en-US" sz="1400" kern="1200"/>
        </a:p>
      </dsp:txBody>
      <dsp:txXfrm>
        <a:off x="1280167" y="4136516"/>
        <a:ext cx="4349554" cy="1108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CCD77-954F-4FA7-BB41-4C2088C3903B}">
      <dsp:nvSpPr>
        <dsp:cNvPr id="0" name=""/>
        <dsp:cNvSpPr/>
      </dsp:nvSpPr>
      <dsp:spPr>
        <a:xfrm>
          <a:off x="790776" y="700797"/>
          <a:ext cx="1199812" cy="1199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9FB183-8353-4F49-B329-941017B0D45C}">
      <dsp:nvSpPr>
        <dsp:cNvPr id="0" name=""/>
        <dsp:cNvSpPr/>
      </dsp:nvSpPr>
      <dsp:spPr>
        <a:xfrm>
          <a:off x="57557" y="2477859"/>
          <a:ext cx="2666250"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it-IT" sz="2000" kern="1200" dirty="0"/>
            <a:t>Fondo PMI opera solo a beneficio di PMI (imprese con un fatturato inferiore a 50 milioni di euro annui, numero di dipendenti inferiore a 250 unità e attivo di bilancio inferiore a 43 milioni di euro)</a:t>
          </a:r>
          <a:endParaRPr lang="en-US" sz="2000" kern="1200" dirty="0"/>
        </a:p>
      </dsp:txBody>
      <dsp:txXfrm>
        <a:off x="57557" y="2477859"/>
        <a:ext cx="2666250" cy="2070000"/>
      </dsp:txXfrm>
    </dsp:sp>
    <dsp:sp modelId="{71DD4F17-0AC9-4195-A087-F97D7CD66712}">
      <dsp:nvSpPr>
        <dsp:cNvPr id="0" name=""/>
        <dsp:cNvSpPr/>
      </dsp:nvSpPr>
      <dsp:spPr>
        <a:xfrm>
          <a:off x="3923620" y="700797"/>
          <a:ext cx="1199812" cy="1199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373864-53B4-444D-A658-5E39B2C46952}">
      <dsp:nvSpPr>
        <dsp:cNvPr id="0" name=""/>
        <dsp:cNvSpPr/>
      </dsp:nvSpPr>
      <dsp:spPr>
        <a:xfrm>
          <a:off x="3190401" y="2477859"/>
          <a:ext cx="2666250"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it-IT" sz="2200" kern="1200"/>
            <a:t>le ulteriori misure disposte dal Governo operano anche a favore di imprese non qualificate quali PMI ai sensi della normativa europea. </a:t>
          </a:r>
          <a:endParaRPr lang="en-US" sz="2200" kern="1200"/>
        </a:p>
      </dsp:txBody>
      <dsp:txXfrm>
        <a:off x="3190401" y="2477859"/>
        <a:ext cx="2666250" cy="207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2DC25EE-239B-4C5F-AAD1-255A7D5F1EE2}" type="slidenum">
              <a:rPr lang="en-US" smtClean="0"/>
              <a:t>‹N›</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2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5971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97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94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059773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30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8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17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62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83677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2AC24A9-CCB6-4F8D-B8DB-C2F3692CFA5A}"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84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7313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‹N›</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31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6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94546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92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AC24A9-CCB6-4F8D-B8DB-C2F3692CFA5A}"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34346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AC24A9-CCB6-4F8D-B8DB-C2F3692CFA5A}" type="datetimeFigureOut">
              <a:rPr lang="en-US" smtClean="0"/>
              <a:t>3/28/2020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47584269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hyperlink" Target="mailto:info@mb-consulenze.com" TargetMode="External"/><Relationship Id="rId3" Type="http://schemas.openxmlformats.org/officeDocument/2006/relationships/image" Target="../media/image3.png"/><Relationship Id="rId7" Type="http://schemas.openxmlformats.org/officeDocument/2006/relationships/image" Target="cid:image003.png@01D5949A.E2AAB390" TargetMode="External"/><Relationship Id="rId12" Type="http://schemas.openxmlformats.org/officeDocument/2006/relationships/image" Target="cid:image005.png@01D5949A.E2AAB39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70.png"/><Relationship Id="rId10" Type="http://schemas.openxmlformats.org/officeDocument/2006/relationships/image" Target="../media/image73.png"/><Relationship Id="rId4" Type="http://schemas.openxmlformats.org/officeDocument/2006/relationships/image" Target="../media/image69.jpg"/><Relationship Id="rId9" Type="http://schemas.openxmlformats.org/officeDocument/2006/relationships/image" Target="cid:image004.jpg@01D5949A.E2AAB390" TargetMode="External"/><Relationship Id="rId14" Type="http://schemas.openxmlformats.org/officeDocument/2006/relationships/hyperlink" Target="http://www.mb-consulenze.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BACE86-6772-4BBC-BDC5-381B34081D7E}"/>
              </a:ext>
            </a:extLst>
          </p:cNvPr>
          <p:cNvPicPr>
            <a:picLocks noChangeAspect="1"/>
          </p:cNvPicPr>
          <p:nvPr/>
        </p:nvPicPr>
        <p:blipFill rotWithShape="1">
          <a:blip r:embed="rId2"/>
          <a:srcRect t="22459" r="9091" b="932"/>
          <a:stretch/>
        </p:blipFill>
        <p:spPr>
          <a:xfrm>
            <a:off x="20" y="975"/>
            <a:ext cx="12191980" cy="6858000"/>
          </a:xfrm>
          <a:prstGeom prst="rect">
            <a:avLst/>
          </a:prstGeom>
        </p:spPr>
      </p:pic>
      <p:sp>
        <p:nvSpPr>
          <p:cNvPr id="2" name="Titolo 1">
            <a:extLst>
              <a:ext uri="{FF2B5EF4-FFF2-40B4-BE49-F238E27FC236}">
                <a16:creationId xmlns:a16="http://schemas.microsoft.com/office/drawing/2014/main" id="{BE7D4A10-EFED-4F4F-B999-38B94D73A20D}"/>
              </a:ext>
            </a:extLst>
          </p:cNvPr>
          <p:cNvSpPr>
            <a:spLocks noGrp="1"/>
          </p:cNvSpPr>
          <p:nvPr>
            <p:ph type="ctrTitle"/>
          </p:nvPr>
        </p:nvSpPr>
        <p:spPr>
          <a:xfrm>
            <a:off x="404552" y="3091928"/>
            <a:ext cx="11031091" cy="2387600"/>
          </a:xfrm>
        </p:spPr>
        <p:txBody>
          <a:bodyPr>
            <a:normAutofit fontScale="90000"/>
          </a:bodyPr>
          <a:lstStyle/>
          <a:p>
            <a:r>
              <a:rPr lang="it-IT" sz="5100" b="1" dirty="0">
                <a:solidFill>
                  <a:srgbClr val="FFC000"/>
                </a:solidFill>
              </a:rPr>
              <a:t>MISURE A SOSTEGNO DELLA LIQUIDITÀ ATTRAVERSO IL </a:t>
            </a:r>
            <a:br>
              <a:rPr lang="it-IT" sz="5100" b="1" dirty="0">
                <a:solidFill>
                  <a:srgbClr val="FFC000"/>
                </a:solidFill>
              </a:rPr>
            </a:br>
            <a:r>
              <a:rPr lang="it-IT" sz="5100" b="1" dirty="0">
                <a:solidFill>
                  <a:srgbClr val="FFC000"/>
                </a:solidFill>
              </a:rPr>
              <a:t>SISTEMA BANCARIO</a:t>
            </a:r>
          </a:p>
        </p:txBody>
      </p:sp>
      <p:sp>
        <p:nvSpPr>
          <p:cNvPr id="3" name="Sottotitolo 2">
            <a:extLst>
              <a:ext uri="{FF2B5EF4-FFF2-40B4-BE49-F238E27FC236}">
                <a16:creationId xmlns:a16="http://schemas.microsoft.com/office/drawing/2014/main" id="{DBF5432B-ADD1-4115-A5A8-4B74A1033C34}"/>
              </a:ext>
            </a:extLst>
          </p:cNvPr>
          <p:cNvSpPr>
            <a:spLocks noGrp="1"/>
          </p:cNvSpPr>
          <p:nvPr>
            <p:ph type="subTitle" idx="1"/>
          </p:nvPr>
        </p:nvSpPr>
        <p:spPr>
          <a:xfrm>
            <a:off x="404553" y="5624945"/>
            <a:ext cx="9078562" cy="592975"/>
          </a:xfrm>
        </p:spPr>
        <p:txBody>
          <a:bodyPr anchor="ctr">
            <a:normAutofit/>
          </a:bodyPr>
          <a:lstStyle/>
          <a:p>
            <a:r>
              <a:rPr lang="it-IT" b="1" dirty="0">
                <a:solidFill>
                  <a:schemeClr val="bg1"/>
                </a:solidFill>
              </a:rPr>
              <a:t>                                             D.L. CURA ITALIA - EMERGENZA COVID-19 </a:t>
            </a:r>
          </a:p>
        </p:txBody>
      </p:sp>
    </p:spTree>
    <p:extLst>
      <p:ext uri="{BB962C8B-B14F-4D97-AF65-F5344CB8AC3E}">
        <p14:creationId xmlns:p14="http://schemas.microsoft.com/office/powerpoint/2010/main" val="12115324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AFA3D8A-621E-4F8B-92FD-35D1CEFCAA1F}"/>
              </a:ext>
            </a:extLst>
          </p:cNvPr>
          <p:cNvSpPr>
            <a:spLocks noGrp="1"/>
          </p:cNvSpPr>
          <p:nvPr>
            <p:ph type="title"/>
          </p:nvPr>
        </p:nvSpPr>
        <p:spPr>
          <a:xfrm>
            <a:off x="1055599" y="1055077"/>
            <a:ext cx="2532909" cy="4794578"/>
          </a:xfrm>
        </p:spPr>
        <p:txBody>
          <a:bodyPr>
            <a:normAutofit/>
          </a:bodyPr>
          <a:lstStyle/>
          <a:p>
            <a:pPr>
              <a:lnSpc>
                <a:spcPct val="90000"/>
              </a:lnSpc>
            </a:pPr>
            <a:r>
              <a:rPr lang="it-IT" sz="3400">
                <a:solidFill>
                  <a:srgbClr val="262626"/>
                </a:solidFill>
              </a:rPr>
              <a:t>interventi predisposti dal Governo con il Fondo di garanzia per le piccole e medie imprese (PMI)</a:t>
            </a:r>
          </a:p>
        </p:txBody>
      </p:sp>
      <p:sp useBgFill="1">
        <p:nvSpPr>
          <p:cNvPr id="14"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F4678FB1-5C13-4968-8A1D-5433255D25D5}"/>
              </a:ext>
            </a:extLst>
          </p:cNvPr>
          <p:cNvGraphicFramePr>
            <a:graphicFrameLocks noGrp="1"/>
          </p:cNvGraphicFramePr>
          <p:nvPr>
            <p:ph idx="1"/>
            <p:extLst>
              <p:ext uri="{D42A27DB-BD31-4B8C-83A1-F6EECF244321}">
                <p14:modId xmlns:p14="http://schemas.microsoft.com/office/powerpoint/2010/main" val="100092076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96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768D5F-BB1C-4019-A002-3D0A929F34CF}"/>
              </a:ext>
            </a:extLst>
          </p:cNvPr>
          <p:cNvSpPr>
            <a:spLocks noGrp="1"/>
          </p:cNvSpPr>
          <p:nvPr>
            <p:ph type="title"/>
          </p:nvPr>
        </p:nvSpPr>
        <p:spPr>
          <a:xfrm>
            <a:off x="1055599" y="1055077"/>
            <a:ext cx="2532909" cy="4794578"/>
          </a:xfrm>
        </p:spPr>
        <p:txBody>
          <a:bodyPr>
            <a:normAutofit/>
          </a:bodyPr>
          <a:lstStyle/>
          <a:p>
            <a:pPr>
              <a:lnSpc>
                <a:spcPct val="90000"/>
              </a:lnSpc>
            </a:pPr>
            <a:r>
              <a:rPr lang="it-IT" sz="3400">
                <a:solidFill>
                  <a:srgbClr val="262626"/>
                </a:solidFill>
              </a:rPr>
              <a:t>interventi predisposti dal Governo con il Fondo di garanzia per le piccole e medie imprese (PMI)</a:t>
            </a:r>
          </a:p>
        </p:txBody>
      </p:sp>
      <p:sp useBgFill="1">
        <p:nvSpPr>
          <p:cNvPr id="14"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5F0D5D7E-EE87-4E4E-B892-9B06BFE60A3C}"/>
              </a:ext>
            </a:extLst>
          </p:cNvPr>
          <p:cNvGraphicFramePr>
            <a:graphicFrameLocks noGrp="1"/>
          </p:cNvGraphicFramePr>
          <p:nvPr>
            <p:ph idx="1"/>
            <p:extLst>
              <p:ext uri="{D42A27DB-BD31-4B8C-83A1-F6EECF244321}">
                <p14:modId xmlns:p14="http://schemas.microsoft.com/office/powerpoint/2010/main" val="69559393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49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9EF968-046A-43AD-92FA-2F8C16A6EAE6}"/>
              </a:ext>
            </a:extLst>
          </p:cNvPr>
          <p:cNvSpPr>
            <a:spLocks noGrp="1"/>
          </p:cNvSpPr>
          <p:nvPr>
            <p:ph type="title"/>
          </p:nvPr>
        </p:nvSpPr>
        <p:spPr>
          <a:xfrm>
            <a:off x="1055599" y="1055077"/>
            <a:ext cx="2532909" cy="4794578"/>
          </a:xfrm>
        </p:spPr>
        <p:txBody>
          <a:bodyPr>
            <a:normAutofit/>
          </a:bodyPr>
          <a:lstStyle/>
          <a:p>
            <a:pPr>
              <a:lnSpc>
                <a:spcPct val="90000"/>
              </a:lnSpc>
            </a:pPr>
            <a:r>
              <a:rPr lang="it-IT" sz="3400">
                <a:solidFill>
                  <a:srgbClr val="262626"/>
                </a:solidFill>
              </a:rPr>
              <a:t>interventi predisposti dal Governo con il Fondo di garanzia per le piccole e medie imprese (PMI)</a:t>
            </a:r>
          </a:p>
        </p:txBody>
      </p:sp>
      <p:sp useBgFill="1">
        <p:nvSpPr>
          <p:cNvPr id="14"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3762371B-DDC7-43C2-A82C-4568D4E2229A}"/>
              </a:ext>
            </a:extLst>
          </p:cNvPr>
          <p:cNvGraphicFramePr>
            <a:graphicFrameLocks noGrp="1"/>
          </p:cNvGraphicFramePr>
          <p:nvPr>
            <p:ph idx="1"/>
            <p:extLst>
              <p:ext uri="{D42A27DB-BD31-4B8C-83A1-F6EECF244321}">
                <p14:modId xmlns:p14="http://schemas.microsoft.com/office/powerpoint/2010/main" val="112915803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46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D4C34172-0092-4036-9BE6-A5E0FB6C37CC}"/>
              </a:ext>
            </a:extLst>
          </p:cNvPr>
          <p:cNvSpPr>
            <a:spLocks noGrp="1"/>
          </p:cNvSpPr>
          <p:nvPr>
            <p:ph type="title"/>
          </p:nvPr>
        </p:nvSpPr>
        <p:spPr>
          <a:xfrm>
            <a:off x="952108" y="954756"/>
            <a:ext cx="2730414" cy="4946003"/>
          </a:xfrm>
        </p:spPr>
        <p:txBody>
          <a:bodyPr>
            <a:normAutofit/>
          </a:bodyPr>
          <a:lstStyle/>
          <a:p>
            <a:pPr>
              <a:lnSpc>
                <a:spcPct val="90000"/>
              </a:lnSpc>
            </a:pPr>
            <a:r>
              <a:rPr lang="it-IT" sz="3400" dirty="0">
                <a:solidFill>
                  <a:srgbClr val="FFFFFF"/>
                </a:solidFill>
              </a:rPr>
              <a:t>Il Fondo PMI può essere utilizzato anche da persone fisiche esercenti attività di impresa, arti o professioni</a:t>
            </a: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976F050-153F-481E-AD9E-7B4E77D88296}"/>
              </a:ext>
            </a:extLst>
          </p:cNvPr>
          <p:cNvSpPr>
            <a:spLocks noGrp="1"/>
          </p:cNvSpPr>
          <p:nvPr>
            <p:ph idx="1"/>
          </p:nvPr>
        </p:nvSpPr>
        <p:spPr>
          <a:xfrm>
            <a:off x="5150360" y="469900"/>
            <a:ext cx="5953630" cy="5405968"/>
          </a:xfrm>
        </p:spPr>
        <p:txBody>
          <a:bodyPr anchor="ctr">
            <a:normAutofit/>
          </a:bodyPr>
          <a:lstStyle/>
          <a:p>
            <a:r>
              <a:rPr lang="it-IT">
                <a:solidFill>
                  <a:schemeClr val="tx1"/>
                </a:solidFill>
              </a:rPr>
              <a:t>per ricevere una garanzia, gratuita e senza valutazione, </a:t>
            </a:r>
          </a:p>
          <a:p>
            <a:r>
              <a:rPr lang="it-IT">
                <a:solidFill>
                  <a:schemeClr val="tx1"/>
                </a:solidFill>
              </a:rPr>
              <a:t>per nuovi finanziamenti fino a tre mila euro  </a:t>
            </a:r>
          </a:p>
          <a:p>
            <a:r>
              <a:rPr lang="it-IT">
                <a:solidFill>
                  <a:schemeClr val="tx1"/>
                </a:solidFill>
              </a:rPr>
              <a:t>per un periodo massimo di 18 mesi meno un giorno. </a:t>
            </a:r>
          </a:p>
          <a:p>
            <a:endParaRPr lang="it-IT">
              <a:solidFill>
                <a:schemeClr val="tx1"/>
              </a:solidFill>
            </a:endParaRPr>
          </a:p>
          <a:p>
            <a:pPr marL="0" indent="0">
              <a:buNone/>
            </a:pPr>
            <a:r>
              <a:rPr lang="it-IT">
                <a:solidFill>
                  <a:schemeClr val="tx1"/>
                </a:solidFill>
              </a:rPr>
              <a:t>Per accedere alla garanzia è sufficiente una dichiarazione autocertificata ai sensi dell’art. 47 del DPR 445/2000 con la quale si dichiara che la propria attività sia stata danneggiata dall’emergenza COVID-19. </a:t>
            </a:r>
          </a:p>
        </p:txBody>
      </p:sp>
    </p:spTree>
    <p:extLst>
      <p:ext uri="{BB962C8B-B14F-4D97-AF65-F5344CB8AC3E}">
        <p14:creationId xmlns:p14="http://schemas.microsoft.com/office/powerpoint/2010/main" val="27675950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DDDE5D-0846-433A-A7F6-E10615F8A8A4}"/>
              </a:ext>
            </a:extLst>
          </p:cNvPr>
          <p:cNvSpPr>
            <a:spLocks noGrp="1"/>
          </p:cNvSpPr>
          <p:nvPr>
            <p:ph type="title"/>
          </p:nvPr>
        </p:nvSpPr>
        <p:spPr>
          <a:xfrm>
            <a:off x="1055599" y="1055077"/>
            <a:ext cx="2532909" cy="4794578"/>
          </a:xfrm>
        </p:spPr>
        <p:txBody>
          <a:bodyPr>
            <a:normAutofit/>
          </a:bodyPr>
          <a:lstStyle/>
          <a:p>
            <a:r>
              <a:rPr lang="it-IT">
                <a:solidFill>
                  <a:srgbClr val="262626"/>
                </a:solidFill>
              </a:rPr>
              <a:t>PMI</a:t>
            </a:r>
          </a:p>
        </p:txBody>
      </p:sp>
      <p:sp useBgFill="1">
        <p:nvSpPr>
          <p:cNvPr id="18" name="Rectangle 1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Segnaposto contenuto 2">
            <a:extLst>
              <a:ext uri="{FF2B5EF4-FFF2-40B4-BE49-F238E27FC236}">
                <a16:creationId xmlns:a16="http://schemas.microsoft.com/office/drawing/2014/main" id="{9B8C71F1-41D0-4FE9-9E01-5BF33F1FE9B7}"/>
              </a:ext>
            </a:extLst>
          </p:cNvPr>
          <p:cNvGraphicFramePr>
            <a:graphicFrameLocks noGrp="1"/>
          </p:cNvGraphicFramePr>
          <p:nvPr>
            <p:ph idx="1"/>
            <p:extLst>
              <p:ext uri="{D42A27DB-BD31-4B8C-83A1-F6EECF244321}">
                <p14:modId xmlns:p14="http://schemas.microsoft.com/office/powerpoint/2010/main" val="159278221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12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disegnando&#10;&#10;Descrizione generata automaticamente">
            <a:extLst>
              <a:ext uri="{FF2B5EF4-FFF2-40B4-BE49-F238E27FC236}">
                <a16:creationId xmlns:a16="http://schemas.microsoft.com/office/drawing/2014/main" id="{B3996DBF-3CEF-47D2-94AF-0B2BC41E4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617" y="4038603"/>
            <a:ext cx="2988215" cy="1485898"/>
          </a:xfrm>
          <a:prstGeom prst="rect">
            <a:avLst/>
          </a:prstGeom>
        </p:spPr>
      </p:pic>
      <p:cxnSp>
        <p:nvCxnSpPr>
          <p:cNvPr id="16" name="Straight Connector 15">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BD4C5546-4FEB-40E9-B72C-CA387D88C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986" y="1752598"/>
            <a:ext cx="4572004"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magine 3" descr="dd">
            <a:extLst>
              <a:ext uri="{FF2B5EF4-FFF2-40B4-BE49-F238E27FC236}">
                <a16:creationId xmlns:a16="http://schemas.microsoft.com/office/drawing/2014/main" id="{42847ED3-00E7-415E-9457-EEF2B4CA0684}"/>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444601" y="4338708"/>
            <a:ext cx="593725" cy="5794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magine 4">
            <a:extLst>
              <a:ext uri="{FF2B5EF4-FFF2-40B4-BE49-F238E27FC236}">
                <a16:creationId xmlns:a16="http://schemas.microsoft.com/office/drawing/2014/main" id="{FEB60E45-86A9-4EFB-936A-7F4674182DDF}"/>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571554" y="5119942"/>
            <a:ext cx="1112837" cy="4873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DEA81F3-D2D1-4FC2-9F79-D99FA0BACA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28299" y="5188204"/>
            <a:ext cx="12573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g896599" descr="cid:9a8a3dd2-7739-49f3-ac57-2e6cf7c58f0f">
            <a:extLst>
              <a:ext uri="{FF2B5EF4-FFF2-40B4-BE49-F238E27FC236}">
                <a16:creationId xmlns:a16="http://schemas.microsoft.com/office/drawing/2014/main" id="{CB17833A-6D86-4722-BA8E-6313C4D18F5C}"/>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0325097" y="5169154"/>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4EA2EEF6-B624-4861-A3CD-C91668B17DE3}"/>
              </a:ext>
            </a:extLst>
          </p:cNvPr>
          <p:cNvSpPr/>
          <p:nvPr/>
        </p:nvSpPr>
        <p:spPr>
          <a:xfrm>
            <a:off x="7444601" y="2486436"/>
            <a:ext cx="4088704" cy="1885131"/>
          </a:xfrm>
          <a:prstGeom prst="rect">
            <a:avLst/>
          </a:prstGeom>
        </p:spPr>
        <p:txBody>
          <a:bodyPr wrap="square">
            <a:spAutoFit/>
          </a:bodyPr>
          <a:lstStyle/>
          <a:p>
            <a:pPr marL="89535" indent="228600">
              <a:spcBef>
                <a:spcPts val="270"/>
              </a:spcBef>
              <a:spcAft>
                <a:spcPts val="0"/>
              </a:spcAft>
            </a:pPr>
            <a:r>
              <a:rPr lang="it-IT" dirty="0">
                <a:solidFill>
                  <a:srgbClr val="0056A4"/>
                </a:solidFill>
                <a:latin typeface="Syntax LT"/>
                <a:ea typeface="Times New Roman" panose="02020603050405020304" pitchFamily="18" charset="0"/>
                <a:cs typeface="Syntax LT"/>
              </a:rPr>
              <a:t>Via Luigi Alamanni Lotto D2 5a</a:t>
            </a:r>
            <a:endParaRPr lang="it-IT" sz="3200" dirty="0">
              <a:latin typeface="Cambria" panose="02040503050406030204" pitchFamily="18" charset="0"/>
              <a:ea typeface="Times New Roman" panose="02020603050405020304" pitchFamily="18" charset="0"/>
              <a:cs typeface="Times New Roman" panose="02020603050405020304" pitchFamily="18" charset="0"/>
            </a:endParaRPr>
          </a:p>
          <a:p>
            <a:pPr marL="89535" indent="228600">
              <a:spcBef>
                <a:spcPts val="95"/>
              </a:spcBef>
              <a:spcAft>
                <a:spcPts val="0"/>
              </a:spcAft>
            </a:pPr>
            <a:r>
              <a:rPr lang="it-IT" dirty="0">
                <a:solidFill>
                  <a:srgbClr val="0056A4"/>
                </a:solidFill>
                <a:latin typeface="Syntax LT"/>
                <a:ea typeface="Times New Roman" panose="02020603050405020304" pitchFamily="18" charset="0"/>
                <a:cs typeface="Syntax LT"/>
              </a:rPr>
              <a:t>56017 La Fontina</a:t>
            </a:r>
            <a:endParaRPr lang="it-IT" sz="3200" dirty="0">
              <a:latin typeface="Cambria" panose="02040503050406030204" pitchFamily="18" charset="0"/>
              <a:ea typeface="Times New Roman" panose="02020603050405020304" pitchFamily="18" charset="0"/>
              <a:cs typeface="Times New Roman" panose="02020603050405020304" pitchFamily="18" charset="0"/>
            </a:endParaRPr>
          </a:p>
          <a:p>
            <a:pPr marL="89535" indent="228600">
              <a:spcBef>
                <a:spcPts val="95"/>
              </a:spcBef>
              <a:spcAft>
                <a:spcPts val="0"/>
              </a:spcAft>
            </a:pPr>
            <a:r>
              <a:rPr lang="it-IT" dirty="0">
                <a:solidFill>
                  <a:srgbClr val="0056A4"/>
                </a:solidFill>
                <a:latin typeface="Syntax LT"/>
                <a:ea typeface="Times New Roman" panose="02020603050405020304" pitchFamily="18" charset="0"/>
                <a:cs typeface="Syntax LT"/>
              </a:rPr>
              <a:t>San Giuliano </a:t>
            </a:r>
            <a:r>
              <a:rPr lang="it-IT" spc="-75" dirty="0">
                <a:solidFill>
                  <a:srgbClr val="0056A4"/>
                </a:solidFill>
                <a:latin typeface="Syntax LT"/>
                <a:ea typeface="Times New Roman" panose="02020603050405020304" pitchFamily="18" charset="0"/>
                <a:cs typeface="Syntax LT"/>
              </a:rPr>
              <a:t>T</a:t>
            </a:r>
            <a:r>
              <a:rPr lang="it-IT" dirty="0">
                <a:solidFill>
                  <a:srgbClr val="0056A4"/>
                </a:solidFill>
                <a:latin typeface="Syntax LT"/>
                <a:ea typeface="Times New Roman" panose="02020603050405020304" pitchFamily="18" charset="0"/>
                <a:cs typeface="Syntax LT"/>
              </a:rPr>
              <a:t>erme – Pisa</a:t>
            </a:r>
            <a:endParaRPr lang="it-IT" sz="3200" dirty="0">
              <a:latin typeface="Cambria" panose="02040503050406030204" pitchFamily="18" charset="0"/>
              <a:ea typeface="Times New Roman" panose="02020603050405020304" pitchFamily="18" charset="0"/>
              <a:cs typeface="Times New Roman" panose="02020603050405020304" pitchFamily="18" charset="0"/>
            </a:endParaRPr>
          </a:p>
          <a:p>
            <a:pPr marL="89535" indent="228600">
              <a:spcBef>
                <a:spcPts val="95"/>
              </a:spcBef>
              <a:spcAft>
                <a:spcPts val="0"/>
              </a:spcAft>
            </a:pPr>
            <a:r>
              <a:rPr lang="en-US" dirty="0">
                <a:solidFill>
                  <a:srgbClr val="0056A4"/>
                </a:solidFill>
                <a:latin typeface="Syntax LT"/>
                <a:ea typeface="Times New Roman" panose="02020603050405020304" pitchFamily="18" charset="0"/>
                <a:cs typeface="Syntax LT"/>
              </a:rPr>
              <a:t>Tel. 050 877181   Fax 050 7211460</a:t>
            </a:r>
            <a:endParaRPr lang="it-IT" sz="3200" dirty="0">
              <a:latin typeface="Cambria" panose="02040503050406030204" pitchFamily="18" charset="0"/>
              <a:ea typeface="Times New Roman" panose="02020603050405020304" pitchFamily="18" charset="0"/>
              <a:cs typeface="Times New Roman" panose="02020603050405020304" pitchFamily="18" charset="0"/>
            </a:endParaRPr>
          </a:p>
          <a:p>
            <a:pPr marL="89535" indent="228600">
              <a:spcAft>
                <a:spcPts val="0"/>
              </a:spcAft>
            </a:pPr>
            <a:r>
              <a:rPr lang="en-US" dirty="0">
                <a:solidFill>
                  <a:srgbClr val="0056A4"/>
                </a:solidFill>
                <a:latin typeface="Syntax LT"/>
                <a:ea typeface="Times New Roman" panose="02020603050405020304" pitchFamily="18" charset="0"/>
                <a:cs typeface="Syntax LT"/>
                <a:hlinkClick r:id="rId13"/>
              </a:rPr>
              <a:t>email: info@mb-consulenze.com</a:t>
            </a:r>
            <a:r>
              <a:rPr lang="fr-FR" sz="2400" dirty="0">
                <a:solidFill>
                  <a:srgbClr val="000000"/>
                </a:solidFill>
                <a:latin typeface="Syntax LT"/>
                <a:ea typeface="Times New Roman" panose="02020603050405020304" pitchFamily="18" charset="0"/>
                <a:cs typeface="Syntax LT"/>
              </a:rPr>
              <a:t> </a:t>
            </a:r>
            <a:endParaRPr lang="it-IT" sz="3200" dirty="0">
              <a:latin typeface="Cambria" panose="02040503050406030204" pitchFamily="18" charset="0"/>
              <a:ea typeface="Times New Roman" panose="02020603050405020304" pitchFamily="18" charset="0"/>
              <a:cs typeface="Times New Roman" panose="02020603050405020304" pitchFamily="18" charset="0"/>
            </a:endParaRPr>
          </a:p>
          <a:p>
            <a:pPr marL="89535" indent="228600">
              <a:spcAft>
                <a:spcPts val="0"/>
              </a:spcAft>
            </a:pPr>
            <a:r>
              <a:rPr lang="en-US" u="sng" dirty="0">
                <a:solidFill>
                  <a:srgbClr val="0056A4"/>
                </a:solidFill>
                <a:latin typeface="Syntax LT"/>
                <a:ea typeface="Times New Roman" panose="02020603050405020304" pitchFamily="18" charset="0"/>
                <a:cs typeface="Syntax LT"/>
                <a:hlinkClick r:id="rId14"/>
              </a:rPr>
              <a:t>ww</a:t>
            </a:r>
            <a:r>
              <a:rPr lang="en-US" u="sng" spc="-60" dirty="0">
                <a:solidFill>
                  <a:srgbClr val="0056A4"/>
                </a:solidFill>
                <a:latin typeface="Syntax LT"/>
                <a:ea typeface="Times New Roman" panose="02020603050405020304" pitchFamily="18" charset="0"/>
                <a:cs typeface="Syntax LT"/>
                <a:hlinkClick r:id="rId14"/>
              </a:rPr>
              <a:t>w</a:t>
            </a:r>
            <a:r>
              <a:rPr lang="en-US" u="sng" dirty="0">
                <a:solidFill>
                  <a:srgbClr val="0056A4"/>
                </a:solidFill>
                <a:latin typeface="Syntax LT"/>
                <a:ea typeface="Times New Roman" panose="02020603050405020304" pitchFamily="18" charset="0"/>
                <a:cs typeface="Syntax LT"/>
                <a:hlinkClick r:id="rId14"/>
              </a:rPr>
              <a:t>.mb-consulenze.com</a:t>
            </a:r>
            <a:endParaRPr lang="it-IT" sz="3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05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E75937-7C63-4289-85EC-55BE664E28AC}"/>
              </a:ext>
            </a:extLst>
          </p:cNvPr>
          <p:cNvSpPr>
            <a:spLocks noGrp="1"/>
          </p:cNvSpPr>
          <p:nvPr>
            <p:ph type="title"/>
          </p:nvPr>
        </p:nvSpPr>
        <p:spPr>
          <a:xfrm>
            <a:off x="1115568" y="509521"/>
            <a:ext cx="10232136" cy="1014984"/>
          </a:xfrm>
        </p:spPr>
        <p:txBody>
          <a:bodyPr>
            <a:normAutofit fontScale="90000"/>
          </a:bodyPr>
          <a:lstStyle/>
          <a:p>
            <a:r>
              <a:rPr lang="it-IT" sz="3100"/>
              <a:t>condizioni per la sospensione del pagamento delle rate del mutuo per l’acquisto della prima casa</a:t>
            </a:r>
          </a:p>
        </p:txBody>
      </p:sp>
      <p:graphicFrame>
        <p:nvGraphicFramePr>
          <p:cNvPr id="58" name="Segnaposto contenuto 2">
            <a:extLst>
              <a:ext uri="{FF2B5EF4-FFF2-40B4-BE49-F238E27FC236}">
                <a16:creationId xmlns:a16="http://schemas.microsoft.com/office/drawing/2014/main" id="{4BA2C674-EE97-4D76-9E00-12825DB5BA04}"/>
              </a:ext>
            </a:extLst>
          </p:cNvPr>
          <p:cNvGraphicFramePr>
            <a:graphicFrameLocks noGrp="1"/>
          </p:cNvGraphicFramePr>
          <p:nvPr>
            <p:ph idx="1"/>
            <p:extLst>
              <p:ext uri="{D42A27DB-BD31-4B8C-83A1-F6EECF244321}">
                <p14:modId xmlns:p14="http://schemas.microsoft.com/office/powerpoint/2010/main" val="239957960"/>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49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D8A8F-19AD-4ED9-8102-3B1A199C2F9C}"/>
              </a:ext>
            </a:extLst>
          </p:cNvPr>
          <p:cNvSpPr>
            <a:spLocks noGrp="1"/>
          </p:cNvSpPr>
          <p:nvPr>
            <p:ph type="title"/>
          </p:nvPr>
        </p:nvSpPr>
        <p:spPr>
          <a:xfrm>
            <a:off x="838200" y="622832"/>
            <a:ext cx="10506456" cy="1010264"/>
          </a:xfrm>
        </p:spPr>
        <p:txBody>
          <a:bodyPr anchor="ctr">
            <a:normAutofit/>
          </a:bodyPr>
          <a:lstStyle/>
          <a:p>
            <a:r>
              <a:rPr lang="it-IT" sz="2800" dirty="0"/>
              <a:t>Può presentare domanda di accesso ai benefici del Fondo </a:t>
            </a:r>
            <a:br>
              <a:rPr lang="it-IT" sz="2800" dirty="0"/>
            </a:br>
            <a:r>
              <a:rPr lang="it-IT" sz="2800" dirty="0"/>
              <a:t>il proprietario di un immobile adibito ad abitazione principale</a:t>
            </a:r>
          </a:p>
        </p:txBody>
      </p:sp>
      <p:graphicFrame>
        <p:nvGraphicFramePr>
          <p:cNvPr id="19" name="Segnaposto contenuto 2">
            <a:extLst>
              <a:ext uri="{FF2B5EF4-FFF2-40B4-BE49-F238E27FC236}">
                <a16:creationId xmlns:a16="http://schemas.microsoft.com/office/drawing/2014/main" id="{494D7E9E-FBF7-40D9-A501-5C6083488D07}"/>
              </a:ext>
            </a:extLst>
          </p:cNvPr>
          <p:cNvGraphicFramePr>
            <a:graphicFrameLocks noGrp="1"/>
          </p:cNvGraphicFramePr>
          <p:nvPr>
            <p:ph idx="1"/>
            <p:extLst>
              <p:ext uri="{D42A27DB-BD31-4B8C-83A1-F6EECF244321}">
                <p14:modId xmlns:p14="http://schemas.microsoft.com/office/powerpoint/2010/main" val="318649658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75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B8286FD-0D8B-4A23-A1DB-E3296C728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C45A990F-5655-4935-A76E-35B43EA795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a:extLst>
              <a:ext uri="{FF2B5EF4-FFF2-40B4-BE49-F238E27FC236}">
                <a16:creationId xmlns:a16="http://schemas.microsoft.com/office/drawing/2014/main" id="{F2A92527-8667-42FB-B0BE-E1FF63EB714B}"/>
              </a:ext>
            </a:extLst>
          </p:cNvPr>
          <p:cNvSpPr>
            <a:spLocks noGrp="1"/>
          </p:cNvSpPr>
          <p:nvPr>
            <p:ph type="title"/>
          </p:nvPr>
        </p:nvSpPr>
        <p:spPr>
          <a:xfrm>
            <a:off x="1295402" y="982132"/>
            <a:ext cx="9601196" cy="1303867"/>
          </a:xfrm>
        </p:spPr>
        <p:txBody>
          <a:bodyPr>
            <a:normAutofit/>
          </a:bodyPr>
          <a:lstStyle/>
          <a:p>
            <a:r>
              <a:rPr lang="it-IT">
                <a:solidFill>
                  <a:srgbClr val="262626"/>
                </a:solidFill>
              </a:rPr>
              <a:t>Al verificarsi delle suddette condizioni….</a:t>
            </a:r>
          </a:p>
        </p:txBody>
      </p:sp>
      <p:graphicFrame>
        <p:nvGraphicFramePr>
          <p:cNvPr id="5" name="Segnaposto contenuto 2">
            <a:extLst>
              <a:ext uri="{FF2B5EF4-FFF2-40B4-BE49-F238E27FC236}">
                <a16:creationId xmlns:a16="http://schemas.microsoft.com/office/drawing/2014/main" id="{0A996D45-93B5-4F88-BF2F-D0E5DE7E212B}"/>
              </a:ext>
            </a:extLst>
          </p:cNvPr>
          <p:cNvGraphicFramePr>
            <a:graphicFrameLocks noGrp="1"/>
          </p:cNvGraphicFramePr>
          <p:nvPr>
            <p:ph idx="1"/>
            <p:extLst>
              <p:ext uri="{D42A27DB-BD31-4B8C-83A1-F6EECF244321}">
                <p14:modId xmlns:p14="http://schemas.microsoft.com/office/powerpoint/2010/main" val="321052301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530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C797A308-D34A-4B44-A2F1-92B390F59725}"/>
              </a:ext>
            </a:extLst>
          </p:cNvPr>
          <p:cNvSpPr>
            <a:spLocks noGrp="1"/>
          </p:cNvSpPr>
          <p:nvPr>
            <p:ph type="title"/>
          </p:nvPr>
        </p:nvSpPr>
        <p:spPr>
          <a:xfrm>
            <a:off x="1295402" y="1508760"/>
            <a:ext cx="2918458" cy="3840480"/>
          </a:xfrm>
        </p:spPr>
        <p:txBody>
          <a:bodyPr>
            <a:normAutofit/>
          </a:bodyPr>
          <a:lstStyle/>
          <a:p>
            <a:r>
              <a:rPr lang="it-IT">
                <a:solidFill>
                  <a:schemeClr val="tx1"/>
                </a:solidFill>
              </a:rPr>
              <a:t>…..e i lavoratori autonomi?</a:t>
            </a:r>
          </a:p>
        </p:txBody>
      </p:sp>
      <p:cxnSp>
        <p:nvCxnSpPr>
          <p:cNvPr id="14" name="Straight Connector 13">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317DBE24-EEB0-4891-B048-A328062CC3F0}"/>
              </a:ext>
            </a:extLst>
          </p:cNvPr>
          <p:cNvSpPr>
            <a:spLocks noGrp="1"/>
          </p:cNvSpPr>
          <p:nvPr>
            <p:ph idx="1"/>
          </p:nvPr>
        </p:nvSpPr>
        <p:spPr>
          <a:xfrm>
            <a:off x="4907279" y="1508760"/>
            <a:ext cx="5989317" cy="3840480"/>
          </a:xfrm>
        </p:spPr>
        <p:txBody>
          <a:bodyPr anchor="ctr">
            <a:normAutofit lnSpcReduction="10000"/>
          </a:bodyPr>
          <a:lstStyle/>
          <a:p>
            <a:pPr marL="0" indent="0">
              <a:buNone/>
            </a:pPr>
            <a:r>
              <a:rPr lang="it-IT" sz="2000" dirty="0">
                <a:solidFill>
                  <a:schemeClr val="tx1"/>
                </a:solidFill>
              </a:rPr>
              <a:t>il Governo ha esteso l’accesso anche che ai lavoratori autonomi ed ai liberi professionisti che autocertifichino ai sensi degli articoli 46 e 47 DPR 445/2000 di aver registrato, in un trimestre successivo al 21 febbraio 2020 ovvero nel minor lasso di tempo intercorrente tra la data della domanda e la predetta data, </a:t>
            </a:r>
          </a:p>
          <a:p>
            <a:pPr marL="0" indent="0" algn="ctr">
              <a:buNone/>
            </a:pPr>
            <a:r>
              <a:rPr lang="it-IT" sz="2000" b="1" dirty="0">
                <a:solidFill>
                  <a:schemeClr val="tx1"/>
                </a:solidFill>
                <a:highlight>
                  <a:srgbClr val="C0C0C0"/>
                </a:highlight>
              </a:rPr>
              <a:t>un calo del proprio fatturato, superiore al 33% del fatturato dell’ultimo trimestre 2019</a:t>
            </a:r>
            <a:r>
              <a:rPr lang="it-IT" sz="2000" dirty="0">
                <a:solidFill>
                  <a:schemeClr val="tx1"/>
                </a:solidFill>
                <a:highlight>
                  <a:srgbClr val="C0C0C0"/>
                </a:highlight>
              </a:rPr>
              <a:t> </a:t>
            </a:r>
          </a:p>
          <a:p>
            <a:pPr marL="0" indent="0">
              <a:buNone/>
            </a:pPr>
            <a:r>
              <a:rPr lang="it-IT" sz="2000" dirty="0">
                <a:solidFill>
                  <a:schemeClr val="tx1"/>
                </a:solidFill>
              </a:rPr>
              <a:t>in conseguenza della chiusura o della restrizione della propria attività operata in attuazione delle disposizioni adottate dall’autorità competente per l’emergenza coronavirus.</a:t>
            </a:r>
          </a:p>
        </p:txBody>
      </p:sp>
    </p:spTree>
    <p:extLst>
      <p:ext uri="{BB962C8B-B14F-4D97-AF65-F5344CB8AC3E}">
        <p14:creationId xmlns:p14="http://schemas.microsoft.com/office/powerpoint/2010/main" val="84013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F5F241E3-70CF-4CA4-B611-137D903EBB7B}"/>
              </a:ext>
            </a:extLst>
          </p:cNvPr>
          <p:cNvSpPr>
            <a:spLocks noGrp="1"/>
          </p:cNvSpPr>
          <p:nvPr>
            <p:ph type="title"/>
          </p:nvPr>
        </p:nvSpPr>
        <p:spPr>
          <a:xfrm>
            <a:off x="952108" y="954756"/>
            <a:ext cx="2730414" cy="4946003"/>
          </a:xfrm>
        </p:spPr>
        <p:txBody>
          <a:bodyPr>
            <a:normAutofit/>
          </a:bodyPr>
          <a:lstStyle/>
          <a:p>
            <a:r>
              <a:rPr lang="it-IT" sz="3600">
                <a:solidFill>
                  <a:srgbClr val="FFFFFF"/>
                </a:solidFill>
              </a:rPr>
              <a:t>Moratoria e Sospensione per le IMPRESE</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egnaposto contenuto 2">
            <a:extLst>
              <a:ext uri="{FF2B5EF4-FFF2-40B4-BE49-F238E27FC236}">
                <a16:creationId xmlns:a16="http://schemas.microsoft.com/office/drawing/2014/main" id="{E77BDAB5-7D5A-4B44-A4F1-0D9417380142}"/>
              </a:ext>
            </a:extLst>
          </p:cNvPr>
          <p:cNvSpPr>
            <a:spLocks noGrp="1"/>
          </p:cNvSpPr>
          <p:nvPr>
            <p:ph idx="1"/>
          </p:nvPr>
        </p:nvSpPr>
        <p:spPr>
          <a:xfrm>
            <a:off x="5140934" y="469900"/>
            <a:ext cx="5953630" cy="5405968"/>
          </a:xfrm>
        </p:spPr>
        <p:txBody>
          <a:bodyPr anchor="ctr">
            <a:normAutofit/>
          </a:bodyPr>
          <a:lstStyle/>
          <a:p>
            <a:pPr marL="0" indent="0">
              <a:buNone/>
            </a:pPr>
            <a:r>
              <a:rPr lang="it-IT" dirty="0">
                <a:solidFill>
                  <a:srgbClr val="212121"/>
                </a:solidFill>
              </a:rPr>
              <a:t>POSSONO USUFRUIRNE:</a:t>
            </a:r>
          </a:p>
          <a:p>
            <a:r>
              <a:rPr lang="it-IT" dirty="0">
                <a:solidFill>
                  <a:srgbClr val="212121"/>
                </a:solidFill>
              </a:rPr>
              <a:t>Microimprese</a:t>
            </a:r>
          </a:p>
          <a:p>
            <a:r>
              <a:rPr lang="it-IT" dirty="0">
                <a:solidFill>
                  <a:srgbClr val="212121"/>
                </a:solidFill>
              </a:rPr>
              <a:t>piccole e medie imprese italiane</a:t>
            </a:r>
          </a:p>
          <a:p>
            <a:pPr marL="0" indent="0">
              <a:buNone/>
            </a:pPr>
            <a:r>
              <a:rPr lang="it-IT" dirty="0">
                <a:solidFill>
                  <a:srgbClr val="212121"/>
                </a:solidFill>
              </a:rPr>
              <a:t>che hanno contratto prestiti o linee di credito da:</a:t>
            </a:r>
          </a:p>
          <a:p>
            <a:pPr marL="0" indent="0">
              <a:buNone/>
            </a:pPr>
            <a:r>
              <a:rPr lang="it-IT" dirty="0">
                <a:solidFill>
                  <a:srgbClr val="212121"/>
                </a:solidFill>
              </a:rPr>
              <a:t>1. banche  </a:t>
            </a:r>
          </a:p>
          <a:p>
            <a:pPr marL="0" indent="0">
              <a:buNone/>
            </a:pPr>
            <a:r>
              <a:rPr lang="it-IT" dirty="0">
                <a:solidFill>
                  <a:srgbClr val="212121"/>
                </a:solidFill>
              </a:rPr>
              <a:t>2. altri intermediari finanziari</a:t>
            </a:r>
          </a:p>
        </p:txBody>
      </p:sp>
    </p:spTree>
    <p:extLst>
      <p:ext uri="{BB962C8B-B14F-4D97-AF65-F5344CB8AC3E}">
        <p14:creationId xmlns:p14="http://schemas.microsoft.com/office/powerpoint/2010/main" val="352599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88841-9652-4494-A5E5-CB0F9E95C8E5}"/>
              </a:ext>
            </a:extLst>
          </p:cNvPr>
          <p:cNvSpPr>
            <a:spLocks noGrp="1"/>
          </p:cNvSpPr>
          <p:nvPr>
            <p:ph type="title"/>
          </p:nvPr>
        </p:nvSpPr>
        <p:spPr/>
        <p:txBody>
          <a:bodyPr>
            <a:normAutofit/>
          </a:bodyPr>
          <a:lstStyle/>
          <a:p>
            <a:r>
              <a:rPr lang="it-IT"/>
              <a:t>moratorie e sospensioni per le IMPRESE</a:t>
            </a:r>
            <a:endParaRPr lang="it-IT" dirty="0"/>
          </a:p>
        </p:txBody>
      </p:sp>
      <p:sp>
        <p:nvSpPr>
          <p:cNvPr id="3" name="Segnaposto contenuto 2">
            <a:extLst>
              <a:ext uri="{FF2B5EF4-FFF2-40B4-BE49-F238E27FC236}">
                <a16:creationId xmlns:a16="http://schemas.microsoft.com/office/drawing/2014/main" id="{1ECD83B6-18E6-4272-9D9F-F2B44FE5AF3E}"/>
              </a:ext>
            </a:extLst>
          </p:cNvPr>
          <p:cNvSpPr>
            <a:spLocks noGrp="1"/>
          </p:cNvSpPr>
          <p:nvPr>
            <p:ph idx="1"/>
          </p:nvPr>
        </p:nvSpPr>
        <p:spPr/>
        <p:txBody>
          <a:bodyPr>
            <a:normAutofit fontScale="85000" lnSpcReduction="10000"/>
          </a:bodyPr>
          <a:lstStyle/>
          <a:p>
            <a:pPr marL="457200" indent="-457200">
              <a:buAutoNum type="alphaLcParenR"/>
            </a:pPr>
            <a:r>
              <a:rPr lang="it-IT" dirty="0"/>
              <a:t>le linee di credito accordate «sino a revoca» e i finanziamenti accordati a fronte di anticipi su crediti </a:t>
            </a:r>
            <a:r>
              <a:rPr lang="it-IT" dirty="0">
                <a:highlight>
                  <a:srgbClr val="00FF00"/>
                </a:highlight>
              </a:rPr>
              <a:t>non possono essere revocati </a:t>
            </a:r>
            <a:r>
              <a:rPr lang="it-IT" dirty="0"/>
              <a:t>fino alla data del </a:t>
            </a:r>
            <a:r>
              <a:rPr lang="it-IT" b="1" u="sng" dirty="0"/>
              <a:t>30 settembre 2020</a:t>
            </a:r>
            <a:r>
              <a:rPr lang="it-IT" dirty="0"/>
              <a:t>; </a:t>
            </a:r>
          </a:p>
          <a:p>
            <a:pPr marL="457200" indent="-457200">
              <a:buAutoNum type="alphaLcParenR"/>
            </a:pPr>
            <a:r>
              <a:rPr lang="it-IT" dirty="0"/>
              <a:t>la restituzione dei prestiti non rateali con scadenza anteriore al 30 settembre 2020 è </a:t>
            </a:r>
            <a:r>
              <a:rPr lang="it-IT" dirty="0">
                <a:highlight>
                  <a:srgbClr val="FFFF00"/>
                </a:highlight>
              </a:rPr>
              <a:t>rinviata fino alla stessa </a:t>
            </a:r>
            <a:r>
              <a:rPr lang="it-IT" dirty="0"/>
              <a:t>data alle stesse condizioni e con modalità che, da un punto di vista attuariale, non risultino in ulteriori oneri né per gli intermediari né per le imprese; </a:t>
            </a:r>
          </a:p>
          <a:p>
            <a:pPr marL="457200" indent="-457200">
              <a:buAutoNum type="alphaLcParenR"/>
            </a:pPr>
            <a:r>
              <a:rPr lang="it-IT" dirty="0"/>
              <a:t>il pagamento delle rate di prestiti con scadenza anteriore al 30 settembre 2020 è </a:t>
            </a:r>
            <a:r>
              <a:rPr lang="it-IT" dirty="0">
                <a:highlight>
                  <a:srgbClr val="FF00FF"/>
                </a:highlight>
              </a:rPr>
              <a:t>riscadenzato</a:t>
            </a:r>
            <a:r>
              <a:rPr lang="it-IT" dirty="0"/>
              <a:t> sulla base degli accordi tra le parti o, in ogni caso, sospeso almeno fino al 30 settembre 2020, secondo modalità che assicurino la continuità degli elementi accessori dei crediti oggetto della misura e non prevedano, dal punto di vista attuariale, nuovi o maggiori oneri per entrambe le parti. </a:t>
            </a:r>
          </a:p>
        </p:txBody>
      </p:sp>
    </p:spTree>
    <p:extLst>
      <p:ext uri="{BB962C8B-B14F-4D97-AF65-F5344CB8AC3E}">
        <p14:creationId xmlns:p14="http://schemas.microsoft.com/office/powerpoint/2010/main" val="36263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CE19D0-1DA0-4AF1-9CAE-89A46331C5F6}"/>
              </a:ext>
            </a:extLst>
          </p:cNvPr>
          <p:cNvSpPr>
            <a:spLocks noGrp="1"/>
          </p:cNvSpPr>
          <p:nvPr>
            <p:ph type="title"/>
          </p:nvPr>
        </p:nvSpPr>
        <p:spPr>
          <a:xfrm>
            <a:off x="1295402" y="982132"/>
            <a:ext cx="9601196" cy="1303867"/>
          </a:xfrm>
        </p:spPr>
        <p:txBody>
          <a:bodyPr>
            <a:normAutofit/>
          </a:bodyPr>
          <a:lstStyle/>
          <a:p>
            <a:r>
              <a:rPr lang="it-IT"/>
              <a:t>Le misure si rivolgono a imprese che:</a:t>
            </a:r>
          </a:p>
        </p:txBody>
      </p:sp>
      <p:pic>
        <p:nvPicPr>
          <p:cNvPr id="22" name="Graphic 21">
            <a:extLst>
              <a:ext uri="{FF2B5EF4-FFF2-40B4-BE49-F238E27FC236}">
                <a16:creationId xmlns:a16="http://schemas.microsoft.com/office/drawing/2014/main" id="{4E300CEA-2980-4066-896D-D05E6F873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chemeClr val="tx1">
                <a:lumMod val="50000"/>
                <a:lumOff val="50000"/>
              </a:schemeClr>
            </a:solidFill>
            <a:miter lim="800000"/>
          </a:ln>
        </p:spPr>
      </p:pic>
      <p:sp>
        <p:nvSpPr>
          <p:cNvPr id="31" name="Segnaposto contenuto 2">
            <a:extLst>
              <a:ext uri="{FF2B5EF4-FFF2-40B4-BE49-F238E27FC236}">
                <a16:creationId xmlns:a16="http://schemas.microsoft.com/office/drawing/2014/main" id="{2BAD1868-D010-4B6A-A030-9C93329BBCC7}"/>
              </a:ext>
            </a:extLst>
          </p:cNvPr>
          <p:cNvSpPr>
            <a:spLocks noGrp="1"/>
          </p:cNvSpPr>
          <p:nvPr>
            <p:ph idx="1"/>
          </p:nvPr>
        </p:nvSpPr>
        <p:spPr>
          <a:xfrm>
            <a:off x="4639732" y="2556932"/>
            <a:ext cx="6256863" cy="3318936"/>
          </a:xfrm>
        </p:spPr>
        <p:txBody>
          <a:bodyPr>
            <a:normAutofit/>
          </a:bodyPr>
          <a:lstStyle/>
          <a:p>
            <a:pPr>
              <a:lnSpc>
                <a:spcPct val="90000"/>
              </a:lnSpc>
            </a:pPr>
            <a:r>
              <a:rPr lang="it-IT" sz="1900"/>
              <a:t>non presentino esposizioni deteriorate, </a:t>
            </a:r>
          </a:p>
          <a:p>
            <a:pPr>
              <a:lnSpc>
                <a:spcPct val="90000"/>
              </a:lnSpc>
            </a:pPr>
            <a:r>
              <a:rPr lang="it-IT" sz="1900"/>
              <a:t>hanno subito in via temporanea carenze di liquidità per effetto dell’epidemia, che non implicano comunque modifiche significative alla loro capacità di adempiere alle proprie obbligazioni debitorie. </a:t>
            </a:r>
          </a:p>
          <a:p>
            <a:pPr>
              <a:lnSpc>
                <a:spcPct val="90000"/>
              </a:lnSpc>
            </a:pPr>
            <a:r>
              <a:rPr lang="it-IT" sz="1900"/>
              <a:t>alla data di pubblicazione del decreto legge 17 marzo 2020, n. 18, non siano segnalate dall’intermediario in una delle situazioni che qualificano il credito come «deteriorato» ai sensi della disciplina rilevante</a:t>
            </a:r>
          </a:p>
          <a:p>
            <a:pPr>
              <a:lnSpc>
                <a:spcPct val="90000"/>
              </a:lnSpc>
            </a:pPr>
            <a:r>
              <a:rPr lang="it-IT" sz="1900"/>
              <a:t>Abbiano sede in Italia</a:t>
            </a:r>
          </a:p>
          <a:p>
            <a:pPr>
              <a:lnSpc>
                <a:spcPct val="90000"/>
              </a:lnSpc>
            </a:pPr>
            <a:endParaRPr lang="it-IT" sz="1900"/>
          </a:p>
        </p:txBody>
      </p:sp>
    </p:spTree>
    <p:extLst>
      <p:ext uri="{BB962C8B-B14F-4D97-AF65-F5344CB8AC3E}">
        <p14:creationId xmlns:p14="http://schemas.microsoft.com/office/powerpoint/2010/main" val="167736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051050-B89E-49D3-826B-6A1EAC70A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33AF6E3-B8BA-445C-9EFB-E970BA4A09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a:gradFill>
            <a:gsLst>
              <a:gs pos="0">
                <a:schemeClr val="accent1">
                  <a:lumMod val="82000"/>
                  <a:lumOff val="18000"/>
                </a:schemeClr>
              </a:gs>
              <a:gs pos="100000">
                <a:schemeClr val="accent1">
                  <a:lumMod val="98000"/>
                </a:schemeClr>
              </a:gs>
            </a:gsLst>
            <a:lin ang="5400000" scaled="0"/>
          </a:gradFill>
        </p:spPr>
      </p:pic>
      <p:pic>
        <p:nvPicPr>
          <p:cNvPr id="12" name="Picture 11">
            <a:extLst>
              <a:ext uri="{FF2B5EF4-FFF2-40B4-BE49-F238E27FC236}">
                <a16:creationId xmlns:a16="http://schemas.microsoft.com/office/drawing/2014/main" id="{7664F659-1366-4A2A-BD0B-AB97FFD1AB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2352170"/>
            <a:ext cx="1363576" cy="441158"/>
          </a:xfrm>
          <a:prstGeom prst="rect">
            <a:avLst/>
          </a:prstGeom>
        </p:spPr>
      </p:pic>
      <p:sp>
        <p:nvSpPr>
          <p:cNvPr id="2" name="Titolo 1">
            <a:extLst>
              <a:ext uri="{FF2B5EF4-FFF2-40B4-BE49-F238E27FC236}">
                <a16:creationId xmlns:a16="http://schemas.microsoft.com/office/drawing/2014/main" id="{57F635CA-6A79-4E93-BB21-560189A7C8A2}"/>
              </a:ext>
            </a:extLst>
          </p:cNvPr>
          <p:cNvSpPr>
            <a:spLocks noGrp="1"/>
          </p:cNvSpPr>
          <p:nvPr>
            <p:ph type="title"/>
          </p:nvPr>
        </p:nvSpPr>
        <p:spPr>
          <a:xfrm>
            <a:off x="1295402" y="982132"/>
            <a:ext cx="9601196" cy="1368252"/>
          </a:xfrm>
        </p:spPr>
        <p:txBody>
          <a:bodyPr>
            <a:normAutofit/>
          </a:bodyPr>
          <a:lstStyle/>
          <a:p>
            <a:r>
              <a:rPr lang="it-IT">
                <a:solidFill>
                  <a:srgbClr val="373737"/>
                </a:solidFill>
              </a:rPr>
              <a:t>Autocertificazione</a:t>
            </a:r>
          </a:p>
        </p:txBody>
      </p:sp>
      <p:sp>
        <p:nvSpPr>
          <p:cNvPr id="3" name="Segnaposto contenuto 2">
            <a:extLst>
              <a:ext uri="{FF2B5EF4-FFF2-40B4-BE49-F238E27FC236}">
                <a16:creationId xmlns:a16="http://schemas.microsoft.com/office/drawing/2014/main" id="{A08951C8-DB22-4B3E-A8D6-8CA7AD4FA8E3}"/>
              </a:ext>
            </a:extLst>
          </p:cNvPr>
          <p:cNvSpPr>
            <a:spLocks noGrp="1"/>
          </p:cNvSpPr>
          <p:nvPr>
            <p:ph idx="1"/>
          </p:nvPr>
        </p:nvSpPr>
        <p:spPr>
          <a:xfrm>
            <a:off x="1295401" y="2919662"/>
            <a:ext cx="9601196" cy="2956205"/>
          </a:xfrm>
        </p:spPr>
        <p:txBody>
          <a:bodyPr>
            <a:normAutofit/>
          </a:bodyPr>
          <a:lstStyle/>
          <a:p>
            <a:r>
              <a:rPr lang="it-IT" dirty="0">
                <a:solidFill>
                  <a:srgbClr val="212121"/>
                </a:solidFill>
              </a:rPr>
              <a:t>A questo scopo, le imprese sono tenute ad autocertificare di aver subito in </a:t>
            </a:r>
            <a:r>
              <a:rPr lang="it-IT" u="sng" dirty="0">
                <a:solidFill>
                  <a:srgbClr val="212121"/>
                </a:solidFill>
              </a:rPr>
              <a:t>via temporanea</a:t>
            </a:r>
            <a:r>
              <a:rPr lang="it-IT" dirty="0">
                <a:solidFill>
                  <a:srgbClr val="212121"/>
                </a:solidFill>
              </a:rPr>
              <a:t> carenze di liquidità quale conseguenza diretta della diffusione dell’epidemia Covid-19. </a:t>
            </a:r>
          </a:p>
          <a:p>
            <a:endParaRPr lang="it-IT">
              <a:solidFill>
                <a:srgbClr val="212121"/>
              </a:solidFill>
            </a:endParaRPr>
          </a:p>
        </p:txBody>
      </p:sp>
    </p:spTree>
    <p:extLst>
      <p:ext uri="{BB962C8B-B14F-4D97-AF65-F5344CB8AC3E}">
        <p14:creationId xmlns:p14="http://schemas.microsoft.com/office/powerpoint/2010/main" val="39560496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29</TotalTime>
  <Words>1256</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Cambria</vt:lpstr>
      <vt:lpstr>Garamond</vt:lpstr>
      <vt:lpstr>Syntax LT</vt:lpstr>
      <vt:lpstr>Organico</vt:lpstr>
      <vt:lpstr>MISURE A SOSTEGNO DELLA LIQUIDITÀ ATTRAVERSO IL  SISTEMA BANCARIO</vt:lpstr>
      <vt:lpstr>condizioni per la sospensione del pagamento delle rate del mutuo per l’acquisto della prima casa</vt:lpstr>
      <vt:lpstr>Può presentare domanda di accesso ai benefici del Fondo  il proprietario di un immobile adibito ad abitazione principale</vt:lpstr>
      <vt:lpstr>Al verificarsi delle suddette condizioni….</vt:lpstr>
      <vt:lpstr>…..e i lavoratori autonomi?</vt:lpstr>
      <vt:lpstr>Moratoria e Sospensione per le IMPRESE</vt:lpstr>
      <vt:lpstr>moratorie e sospensioni per le IMPRESE</vt:lpstr>
      <vt:lpstr>Le misure si rivolgono a imprese che:</vt:lpstr>
      <vt:lpstr>Autocertificazione</vt:lpstr>
      <vt:lpstr>interventi predisposti dal Governo con il Fondo di garanzia per le piccole e medie imprese (PMI)</vt:lpstr>
      <vt:lpstr>interventi predisposti dal Governo con il Fondo di garanzia per le piccole e medie imprese (PMI)</vt:lpstr>
      <vt:lpstr>interventi predisposti dal Governo con il Fondo di garanzia per le piccole e medie imprese (PMI)</vt:lpstr>
      <vt:lpstr>Il Fondo PMI può essere utilizzato anche da persone fisiche esercenti attività di impresa, arti o professioni</vt:lpstr>
      <vt:lpstr>PMI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MISURE A SOSTEGNO DELLA LIQUIDITÀ ATTRAVERSO IL SISTEMA BANCARIO</dc:title>
  <dc:creator>enrico pappalardo</dc:creator>
  <cp:lastModifiedBy>utente</cp:lastModifiedBy>
  <cp:revision>6</cp:revision>
  <dcterms:created xsi:type="dcterms:W3CDTF">2020-03-24T17:33:41Z</dcterms:created>
  <dcterms:modified xsi:type="dcterms:W3CDTF">2020-03-28T11:46:19Z</dcterms:modified>
</cp:coreProperties>
</file>