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Montserrat" panose="020B060402020202020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6f4811064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6f4811064_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84887826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84887826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6f4811064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6f4811064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X USUFRUIRE DELL’ECOBONUS AL 110%DEVE ESSERCI IL MIGLIORAMENTO DELLA CLASSE ENERGETIVA DI DUE LIVELLI O NEL CASO NON SIA POSSIBILE E’ SUFFICIENTE CHE I LAVORI CONSEGUANO  LA CLASSE ENERGETICA PIU ALTA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6f4811064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6f4811064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6f4811064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86f4811064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6f4811064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6f4811064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6f4811064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6f4811064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6f4811064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6f4811064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4887826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4887826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4887826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4887826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784887826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784887826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84887826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84887826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84887826f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784887826f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84887826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84887826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86fc33e126_1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86fc33e126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84887826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784887826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4887826f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4887826f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784887826f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784887826f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6f4811064_2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6f4811064_2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86f48110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86f48110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86f4811064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86f4811064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6f4811064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6f4811064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84887826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84887826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6f4811064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86f4811064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6f4811064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86f4811064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86f4811064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86f4811064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86f4811064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86f4811064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86f4811064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86f4811064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86f4811064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86f4811064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84887826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84887826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84887826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84887826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84887826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84887826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84887826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84887826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UTILIZZABILE DA UN SOLO COMPONENTE IL NUCLEO FAMILIARE X €500 MASSIMO, RIDOTTO A 300€ X NUCLEO FINO A 2 PERSONE RIDOTTO A 150€ XNUCLEO DI UNA SOLA PERSONA SPENDIBILE DAL 1/7/2020 AL 31/12/2020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84887826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84887826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84887826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84887826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401EBB"/>
            </a:gs>
            <a:gs pos="100000">
              <a:srgbClr val="02BCFD"/>
            </a:gs>
          </a:gsLst>
          <a:lin ang="1350003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3"/>
          <p:cNvGrpSpPr/>
          <p:nvPr/>
        </p:nvGrpSpPr>
        <p:grpSpPr>
          <a:xfrm>
            <a:off x="4355896" y="-108948"/>
            <a:ext cx="4882257" cy="5806520"/>
            <a:chOff x="4355896" y="-72048"/>
            <a:chExt cx="4882257" cy="5806520"/>
          </a:xfrm>
        </p:grpSpPr>
        <p:grpSp>
          <p:nvGrpSpPr>
            <p:cNvPr id="55" name="Google Shape;55;p13"/>
            <p:cNvGrpSpPr/>
            <p:nvPr/>
          </p:nvGrpSpPr>
          <p:grpSpPr>
            <a:xfrm>
              <a:off x="4706238" y="-72048"/>
              <a:ext cx="4531915" cy="5488741"/>
              <a:chOff x="1812875" y="238125"/>
              <a:chExt cx="4088700" cy="4951950"/>
            </a:xfrm>
          </p:grpSpPr>
          <p:sp>
            <p:nvSpPr>
              <p:cNvPr id="56" name="Google Shape;56;p13"/>
              <p:cNvSpPr/>
              <p:nvPr/>
            </p:nvSpPr>
            <p:spPr>
              <a:xfrm>
                <a:off x="1812875" y="726775"/>
                <a:ext cx="744825" cy="4422075"/>
              </a:xfrm>
              <a:custGeom>
                <a:avLst/>
                <a:gdLst/>
                <a:ahLst/>
                <a:cxnLst/>
                <a:rect l="l" t="t" r="r" b="b"/>
                <a:pathLst>
                  <a:path w="29793" h="176883" extrusionOk="0">
                    <a:moveTo>
                      <a:pt x="1" y="1"/>
                    </a:moveTo>
                    <a:lnTo>
                      <a:pt x="29793" y="1"/>
                    </a:lnTo>
                    <a:lnTo>
                      <a:pt x="29793" y="176883"/>
                    </a:lnTo>
                    <a:lnTo>
                      <a:pt x="1" y="176883"/>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2989575" y="281725"/>
                <a:ext cx="789725" cy="4810400"/>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2761525" y="768000"/>
                <a:ext cx="744875" cy="4422075"/>
              </a:xfrm>
              <a:custGeom>
                <a:avLst/>
                <a:gdLst/>
                <a:ahLst/>
                <a:cxnLst/>
                <a:rect l="l" t="t" r="r" b="b"/>
                <a:pathLst>
                  <a:path w="29795" h="176883" extrusionOk="0">
                    <a:moveTo>
                      <a:pt x="1" y="1"/>
                    </a:moveTo>
                    <a:lnTo>
                      <a:pt x="29794" y="1"/>
                    </a:lnTo>
                    <a:lnTo>
                      <a:pt x="29794" y="176883"/>
                    </a:lnTo>
                    <a:lnTo>
                      <a:pt x="1" y="176883"/>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3664550" y="702625"/>
                <a:ext cx="744825" cy="4422100"/>
              </a:xfrm>
              <a:custGeom>
                <a:avLst/>
                <a:gdLst/>
                <a:ahLst/>
                <a:cxnLst/>
                <a:rect l="l" t="t" r="r" b="b"/>
                <a:pathLst>
                  <a:path w="29793" h="176884" extrusionOk="0">
                    <a:moveTo>
                      <a:pt x="0" y="1"/>
                    </a:moveTo>
                    <a:lnTo>
                      <a:pt x="29793" y="1"/>
                    </a:lnTo>
                    <a:lnTo>
                      <a:pt x="29793" y="176884"/>
                    </a:lnTo>
                    <a:lnTo>
                      <a:pt x="0" y="176884"/>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5066800" y="260400"/>
                <a:ext cx="744850" cy="4810400"/>
              </a:xfrm>
              <a:custGeom>
                <a:avLst/>
                <a:gdLst/>
                <a:ahLst/>
                <a:cxnLst/>
                <a:rect l="l" t="t" r="r" b="b"/>
                <a:pathLst>
                  <a:path w="29794" h="192416" extrusionOk="0">
                    <a:moveTo>
                      <a:pt x="1" y="1"/>
                    </a:moveTo>
                    <a:lnTo>
                      <a:pt x="29793" y="1"/>
                    </a:lnTo>
                    <a:lnTo>
                      <a:pt x="29793" y="192416"/>
                    </a:lnTo>
                    <a:lnTo>
                      <a:pt x="1" y="192416"/>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4996200" y="281725"/>
                <a:ext cx="372450" cy="4810400"/>
              </a:xfrm>
              <a:custGeom>
                <a:avLst/>
                <a:gdLst/>
                <a:ahLst/>
                <a:cxnLst/>
                <a:rect l="l" t="t" r="r" b="b"/>
                <a:pathLst>
                  <a:path w="14898" h="192416" extrusionOk="0">
                    <a:moveTo>
                      <a:pt x="0" y="1"/>
                    </a:moveTo>
                    <a:lnTo>
                      <a:pt x="14897" y="1"/>
                    </a:lnTo>
                    <a:lnTo>
                      <a:pt x="14897"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3753900" y="281725"/>
                <a:ext cx="702300" cy="4810400"/>
              </a:xfrm>
              <a:custGeom>
                <a:avLst/>
                <a:gdLst/>
                <a:ahLst/>
                <a:cxnLst/>
                <a:rect l="l" t="t" r="r" b="b"/>
                <a:pathLst>
                  <a:path w="28092" h="192416" extrusionOk="0">
                    <a:moveTo>
                      <a:pt x="0" y="1"/>
                    </a:moveTo>
                    <a:lnTo>
                      <a:pt x="28091" y="1"/>
                    </a:lnTo>
                    <a:lnTo>
                      <a:pt x="28091"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3969450" y="281725"/>
                <a:ext cx="702325" cy="4810400"/>
              </a:xfrm>
              <a:custGeom>
                <a:avLst/>
                <a:gdLst/>
                <a:ahLst/>
                <a:cxnLst/>
                <a:rect l="l" t="t" r="r" b="b"/>
                <a:pathLst>
                  <a:path w="28093" h="192416" extrusionOk="0">
                    <a:moveTo>
                      <a:pt x="0" y="1"/>
                    </a:moveTo>
                    <a:lnTo>
                      <a:pt x="28092" y="1"/>
                    </a:lnTo>
                    <a:lnTo>
                      <a:pt x="28092"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4234650" y="238125"/>
                <a:ext cx="1666925" cy="4810400"/>
              </a:xfrm>
              <a:custGeom>
                <a:avLst/>
                <a:gdLst/>
                <a:ahLst/>
                <a:cxnLst/>
                <a:rect l="l" t="t" r="r" b="b"/>
                <a:pathLst>
                  <a:path w="66677" h="192416" extrusionOk="0">
                    <a:moveTo>
                      <a:pt x="1" y="0"/>
                    </a:moveTo>
                    <a:lnTo>
                      <a:pt x="66676" y="0"/>
                    </a:lnTo>
                    <a:lnTo>
                      <a:pt x="66676" y="192415"/>
                    </a:lnTo>
                    <a:lnTo>
                      <a:pt x="1"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13"/>
            <p:cNvGrpSpPr/>
            <p:nvPr/>
          </p:nvGrpSpPr>
          <p:grpSpPr>
            <a:xfrm>
              <a:off x="6947561" y="1888323"/>
              <a:ext cx="457575" cy="392346"/>
              <a:chOff x="3835000" y="2006775"/>
              <a:chExt cx="412825" cy="353975"/>
            </a:xfrm>
          </p:grpSpPr>
          <p:sp>
            <p:nvSpPr>
              <p:cNvPr id="66" name="Google Shape;66;p13"/>
              <p:cNvSpPr/>
              <p:nvPr/>
            </p:nvSpPr>
            <p:spPr>
              <a:xfrm>
                <a:off x="3835000" y="2152100"/>
                <a:ext cx="412825" cy="208650"/>
              </a:xfrm>
              <a:custGeom>
                <a:avLst/>
                <a:gdLst/>
                <a:ahLst/>
                <a:cxnLst/>
                <a:rect l="l" t="t" r="r" b="b"/>
                <a:pathLst>
                  <a:path w="16513" h="8346" extrusionOk="0">
                    <a:moveTo>
                      <a:pt x="8256" y="8346"/>
                    </a:moveTo>
                    <a:cubicBezTo>
                      <a:pt x="3704" y="8346"/>
                      <a:pt x="0" y="6473"/>
                      <a:pt x="0" y="4173"/>
                    </a:cubicBezTo>
                    <a:cubicBezTo>
                      <a:pt x="0" y="1873"/>
                      <a:pt x="3704" y="1"/>
                      <a:pt x="8256" y="1"/>
                    </a:cubicBezTo>
                    <a:cubicBezTo>
                      <a:pt x="12809" y="1"/>
                      <a:pt x="16512" y="1872"/>
                      <a:pt x="16512" y="4173"/>
                    </a:cubicBezTo>
                    <a:cubicBezTo>
                      <a:pt x="16512" y="6475"/>
                      <a:pt x="12809" y="8346"/>
                      <a:pt x="8256" y="8346"/>
                    </a:cubicBezTo>
                    <a:close/>
                    <a:moveTo>
                      <a:pt x="8256" y="106"/>
                    </a:moveTo>
                    <a:cubicBezTo>
                      <a:pt x="3762" y="106"/>
                      <a:pt x="105" y="1930"/>
                      <a:pt x="105" y="4173"/>
                    </a:cubicBezTo>
                    <a:cubicBezTo>
                      <a:pt x="105" y="6416"/>
                      <a:pt x="3762" y="8241"/>
                      <a:pt x="8256" y="8241"/>
                    </a:cubicBezTo>
                    <a:cubicBezTo>
                      <a:pt x="12751" y="8241"/>
                      <a:pt x="16406" y="6416"/>
                      <a:pt x="16406" y="4173"/>
                    </a:cubicBezTo>
                    <a:cubicBezTo>
                      <a:pt x="16406" y="1930"/>
                      <a:pt x="12751" y="106"/>
                      <a:pt x="8256" y="10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3835000" y="2006775"/>
                <a:ext cx="412825" cy="208650"/>
              </a:xfrm>
              <a:custGeom>
                <a:avLst/>
                <a:gdLst/>
                <a:ahLst/>
                <a:cxnLst/>
                <a:rect l="l" t="t" r="r" b="b"/>
                <a:pathLst>
                  <a:path w="16513" h="8346" extrusionOk="0">
                    <a:moveTo>
                      <a:pt x="8256" y="8346"/>
                    </a:moveTo>
                    <a:cubicBezTo>
                      <a:pt x="3704" y="8346"/>
                      <a:pt x="0" y="6474"/>
                      <a:pt x="0" y="4173"/>
                    </a:cubicBezTo>
                    <a:cubicBezTo>
                      <a:pt x="0" y="1872"/>
                      <a:pt x="3704" y="0"/>
                      <a:pt x="8256" y="0"/>
                    </a:cubicBezTo>
                    <a:cubicBezTo>
                      <a:pt x="12809" y="0"/>
                      <a:pt x="16512" y="1872"/>
                      <a:pt x="16512" y="4173"/>
                    </a:cubicBezTo>
                    <a:cubicBezTo>
                      <a:pt x="16512" y="6474"/>
                      <a:pt x="12809" y="8346"/>
                      <a:pt x="8256" y="8346"/>
                    </a:cubicBezTo>
                    <a:close/>
                    <a:moveTo>
                      <a:pt x="8256" y="106"/>
                    </a:moveTo>
                    <a:cubicBezTo>
                      <a:pt x="3762" y="106"/>
                      <a:pt x="105" y="1930"/>
                      <a:pt x="105" y="4173"/>
                    </a:cubicBezTo>
                    <a:cubicBezTo>
                      <a:pt x="105" y="6416"/>
                      <a:pt x="3762" y="8239"/>
                      <a:pt x="8256" y="8239"/>
                    </a:cubicBezTo>
                    <a:cubicBezTo>
                      <a:pt x="12751" y="8239"/>
                      <a:pt x="16406" y="6416"/>
                      <a:pt x="16406" y="4173"/>
                    </a:cubicBezTo>
                    <a:cubicBezTo>
                      <a:pt x="16406" y="1931"/>
                      <a:pt x="12751" y="106"/>
                      <a:pt x="8256" y="10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13"/>
            <p:cNvGrpSpPr/>
            <p:nvPr/>
          </p:nvGrpSpPr>
          <p:grpSpPr>
            <a:xfrm>
              <a:off x="7993115" y="1983341"/>
              <a:ext cx="441642" cy="905480"/>
              <a:chOff x="4778300" y="2092500"/>
              <a:chExt cx="398450" cy="816925"/>
            </a:xfrm>
          </p:grpSpPr>
          <p:sp>
            <p:nvSpPr>
              <p:cNvPr id="69" name="Google Shape;69;p13"/>
              <p:cNvSpPr/>
              <p:nvPr/>
            </p:nvSpPr>
            <p:spPr>
              <a:xfrm>
                <a:off x="4853900" y="2658325"/>
                <a:ext cx="216850" cy="251100"/>
              </a:xfrm>
              <a:custGeom>
                <a:avLst/>
                <a:gdLst/>
                <a:ahLst/>
                <a:cxnLst/>
                <a:rect l="l" t="t" r="r" b="b"/>
                <a:pathLst>
                  <a:path w="8674" h="10044" extrusionOk="0">
                    <a:moveTo>
                      <a:pt x="0" y="5023"/>
                    </a:moveTo>
                    <a:lnTo>
                      <a:pt x="8673" y="10044"/>
                    </a:lnTo>
                    <a:lnTo>
                      <a:pt x="8593" y="5023"/>
                    </a:lnTo>
                    <a:lnTo>
                      <a:pt x="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5068725" y="2719900"/>
                <a:ext cx="108025" cy="189525"/>
              </a:xfrm>
              <a:custGeom>
                <a:avLst/>
                <a:gdLst/>
                <a:ahLst/>
                <a:cxnLst/>
                <a:rect l="l" t="t" r="r" b="b"/>
                <a:pathLst>
                  <a:path w="4321" h="7581" extrusionOk="0">
                    <a:moveTo>
                      <a:pt x="4320" y="5316"/>
                    </a:moveTo>
                    <a:lnTo>
                      <a:pt x="4320" y="0"/>
                    </a:lnTo>
                    <a:lnTo>
                      <a:pt x="0" y="2560"/>
                    </a:lnTo>
                    <a:lnTo>
                      <a:pt x="80" y="758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4854225" y="2596800"/>
                <a:ext cx="322525" cy="187125"/>
              </a:xfrm>
              <a:custGeom>
                <a:avLst/>
                <a:gdLst/>
                <a:ahLst/>
                <a:cxnLst/>
                <a:rect l="l" t="t" r="r" b="b"/>
                <a:pathLst>
                  <a:path w="12901" h="7485" extrusionOk="0">
                    <a:moveTo>
                      <a:pt x="4371" y="0"/>
                    </a:moveTo>
                    <a:lnTo>
                      <a:pt x="12900" y="4924"/>
                    </a:lnTo>
                    <a:lnTo>
                      <a:pt x="8580" y="7484"/>
                    </a:lnTo>
                    <a:lnTo>
                      <a:pt x="1" y="246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4778300" y="2140525"/>
                <a:ext cx="169350" cy="196125"/>
              </a:xfrm>
              <a:custGeom>
                <a:avLst/>
                <a:gdLst/>
                <a:ahLst/>
                <a:cxnLst/>
                <a:rect l="l" t="t" r="r" b="b"/>
                <a:pathLst>
                  <a:path w="6774" h="7845" extrusionOk="0">
                    <a:moveTo>
                      <a:pt x="0" y="3923"/>
                    </a:moveTo>
                    <a:lnTo>
                      <a:pt x="6773" y="7844"/>
                    </a:lnTo>
                    <a:lnTo>
                      <a:pt x="6711" y="3923"/>
                    </a:lnTo>
                    <a:lnTo>
                      <a:pt x="1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4946050" y="2188625"/>
                <a:ext cx="84375" cy="148025"/>
              </a:xfrm>
              <a:custGeom>
                <a:avLst/>
                <a:gdLst/>
                <a:ahLst/>
                <a:cxnLst/>
                <a:rect l="l" t="t" r="r" b="b"/>
                <a:pathLst>
                  <a:path w="3375" h="5921" extrusionOk="0">
                    <a:moveTo>
                      <a:pt x="3374" y="3774"/>
                    </a:moveTo>
                    <a:lnTo>
                      <a:pt x="3374" y="0"/>
                    </a:lnTo>
                    <a:lnTo>
                      <a:pt x="1" y="1999"/>
                    </a:lnTo>
                    <a:lnTo>
                      <a:pt x="63" y="592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4778575" y="2092500"/>
                <a:ext cx="251850" cy="146125"/>
              </a:xfrm>
              <a:custGeom>
                <a:avLst/>
                <a:gdLst/>
                <a:ahLst/>
                <a:cxnLst/>
                <a:rect l="l" t="t" r="r" b="b"/>
                <a:pathLst>
                  <a:path w="10074" h="5845" extrusionOk="0">
                    <a:moveTo>
                      <a:pt x="3413" y="0"/>
                    </a:moveTo>
                    <a:lnTo>
                      <a:pt x="10073" y="3845"/>
                    </a:lnTo>
                    <a:lnTo>
                      <a:pt x="6700" y="5844"/>
                    </a:lnTo>
                    <a:lnTo>
                      <a:pt x="0" y="192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3"/>
            <p:cNvGrpSpPr/>
            <p:nvPr/>
          </p:nvGrpSpPr>
          <p:grpSpPr>
            <a:xfrm>
              <a:off x="6428830" y="1344903"/>
              <a:ext cx="464530" cy="3928170"/>
              <a:chOff x="3367000" y="1516500"/>
              <a:chExt cx="419100" cy="3544000"/>
            </a:xfrm>
          </p:grpSpPr>
          <p:sp>
            <p:nvSpPr>
              <p:cNvPr id="76" name="Google Shape;76;p13"/>
              <p:cNvSpPr/>
              <p:nvPr/>
            </p:nvSpPr>
            <p:spPr>
              <a:xfrm>
                <a:off x="3367000" y="1767425"/>
                <a:ext cx="216847" cy="3293075"/>
              </a:xfrm>
              <a:custGeom>
                <a:avLst/>
                <a:gdLst/>
                <a:ahLst/>
                <a:cxnLst/>
                <a:rect l="l" t="t" r="r" b="b"/>
                <a:pathLst>
                  <a:path w="8383" h="131723" extrusionOk="0">
                    <a:moveTo>
                      <a:pt x="8383" y="131722"/>
                    </a:moveTo>
                    <a:lnTo>
                      <a:pt x="8383" y="4876"/>
                    </a:lnTo>
                    <a:lnTo>
                      <a:pt x="0" y="1"/>
                    </a:lnTo>
                    <a:lnTo>
                      <a:pt x="0" y="126879"/>
                    </a:lnTo>
                    <a:close/>
                  </a:path>
                </a:pathLst>
              </a:custGeom>
              <a:gradFill>
                <a:gsLst>
                  <a:gs pos="0">
                    <a:schemeClr val="accent6"/>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576550" y="1767375"/>
                <a:ext cx="209550" cy="3284150"/>
              </a:xfrm>
              <a:custGeom>
                <a:avLst/>
                <a:gdLst/>
                <a:ahLst/>
                <a:cxnLst/>
                <a:rect l="l" t="t" r="r" b="b"/>
                <a:pathLst>
                  <a:path w="8382" h="131366" extrusionOk="0">
                    <a:moveTo>
                      <a:pt x="1" y="131366"/>
                    </a:moveTo>
                    <a:lnTo>
                      <a:pt x="8382" y="126523"/>
                    </a:lnTo>
                    <a:lnTo>
                      <a:pt x="8382" y="1"/>
                    </a:lnTo>
                    <a:lnTo>
                      <a:pt x="1" y="4876"/>
                    </a:lnTo>
                    <a:close/>
                  </a:path>
                </a:pathLst>
              </a:custGeom>
              <a:gradFill>
                <a:gsLst>
                  <a:gs pos="0">
                    <a:srgbClr val="AFCAE0"/>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3367000" y="1647200"/>
                <a:ext cx="419100" cy="242075"/>
              </a:xfrm>
              <a:custGeom>
                <a:avLst/>
                <a:gdLst/>
                <a:ahLst/>
                <a:cxnLst/>
                <a:rect l="l" t="t" r="r" b="b"/>
                <a:pathLst>
                  <a:path w="16764" h="9683" extrusionOk="0">
                    <a:moveTo>
                      <a:pt x="8320" y="1"/>
                    </a:moveTo>
                    <a:lnTo>
                      <a:pt x="16764" y="4808"/>
                    </a:lnTo>
                    <a:lnTo>
                      <a:pt x="8383" y="9683"/>
                    </a:lnTo>
                    <a:lnTo>
                      <a:pt x="0" y="480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3396600" y="1538575"/>
                <a:ext cx="359550" cy="207825"/>
              </a:xfrm>
              <a:custGeom>
                <a:avLst/>
                <a:gdLst/>
                <a:ahLst/>
                <a:cxnLst/>
                <a:rect l="l" t="t" r="r" b="b"/>
                <a:pathLst>
                  <a:path w="14382" h="8313" extrusionOk="0">
                    <a:moveTo>
                      <a:pt x="7194" y="8312"/>
                    </a:moveTo>
                    <a:lnTo>
                      <a:pt x="0" y="4160"/>
                    </a:lnTo>
                    <a:lnTo>
                      <a:pt x="7204" y="1"/>
                    </a:lnTo>
                    <a:lnTo>
                      <a:pt x="14382" y="415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3396600" y="1642550"/>
                <a:ext cx="180125" cy="187050"/>
              </a:xfrm>
              <a:custGeom>
                <a:avLst/>
                <a:gdLst/>
                <a:ahLst/>
                <a:cxnLst/>
                <a:rect l="l" t="t" r="r" b="b"/>
                <a:pathLst>
                  <a:path w="7205" h="7482" extrusionOk="0">
                    <a:moveTo>
                      <a:pt x="7194" y="4153"/>
                    </a:moveTo>
                    <a:lnTo>
                      <a:pt x="7204" y="7481"/>
                    </a:lnTo>
                    <a:lnTo>
                      <a:pt x="0" y="332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3576425" y="1642475"/>
                <a:ext cx="180125" cy="187125"/>
              </a:xfrm>
              <a:custGeom>
                <a:avLst/>
                <a:gdLst/>
                <a:ahLst/>
                <a:cxnLst/>
                <a:rect l="l" t="t" r="r" b="b"/>
                <a:pathLst>
                  <a:path w="7205" h="7485" extrusionOk="0">
                    <a:moveTo>
                      <a:pt x="7189" y="1"/>
                    </a:moveTo>
                    <a:lnTo>
                      <a:pt x="7205" y="3332"/>
                    </a:lnTo>
                    <a:lnTo>
                      <a:pt x="11" y="7484"/>
                    </a:lnTo>
                    <a:lnTo>
                      <a:pt x="1" y="415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3472550" y="1576850"/>
                <a:ext cx="104200" cy="120250"/>
              </a:xfrm>
              <a:custGeom>
                <a:avLst/>
                <a:gdLst/>
                <a:ahLst/>
                <a:cxnLst/>
                <a:rect l="l" t="t" r="r" b="b"/>
                <a:pathLst>
                  <a:path w="4168" h="4810" extrusionOk="0">
                    <a:moveTo>
                      <a:pt x="4167" y="4810"/>
                    </a:moveTo>
                    <a:lnTo>
                      <a:pt x="4162" y="2407"/>
                    </a:lnTo>
                    <a:lnTo>
                      <a:pt x="1" y="1"/>
                    </a:lnTo>
                    <a:lnTo>
                      <a:pt x="1" y="24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3576600" y="1576850"/>
                <a:ext cx="104225" cy="120250"/>
              </a:xfrm>
              <a:custGeom>
                <a:avLst/>
                <a:gdLst/>
                <a:ahLst/>
                <a:cxnLst/>
                <a:rect l="l" t="t" r="r" b="b"/>
                <a:pathLst>
                  <a:path w="4169" h="4810" extrusionOk="0">
                    <a:moveTo>
                      <a:pt x="4168" y="1"/>
                    </a:moveTo>
                    <a:lnTo>
                      <a:pt x="4168" y="2405"/>
                    </a:lnTo>
                    <a:lnTo>
                      <a:pt x="5" y="4810"/>
                    </a:lnTo>
                    <a:lnTo>
                      <a:pt x="0" y="24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3472550" y="1516500"/>
                <a:ext cx="208275" cy="120550"/>
              </a:xfrm>
              <a:custGeom>
                <a:avLst/>
                <a:gdLst/>
                <a:ahLst/>
                <a:cxnLst/>
                <a:rect l="l" t="t" r="r" b="b"/>
                <a:pathLst>
                  <a:path w="8331" h="4822" extrusionOk="0">
                    <a:moveTo>
                      <a:pt x="1" y="2415"/>
                    </a:moveTo>
                    <a:lnTo>
                      <a:pt x="4181" y="1"/>
                    </a:lnTo>
                    <a:lnTo>
                      <a:pt x="8330" y="2415"/>
                    </a:lnTo>
                    <a:lnTo>
                      <a:pt x="4162" y="482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3622375" y="1954600"/>
                <a:ext cx="99300" cy="819950"/>
              </a:xfrm>
              <a:custGeom>
                <a:avLst/>
                <a:gdLst/>
                <a:ahLst/>
                <a:cxnLst/>
                <a:rect l="l" t="t" r="r" b="b"/>
                <a:pathLst>
                  <a:path w="3972" h="32798" extrusionOk="0">
                    <a:moveTo>
                      <a:pt x="0" y="596"/>
                    </a:moveTo>
                    <a:lnTo>
                      <a:pt x="1024" y="1"/>
                    </a:lnTo>
                    <a:lnTo>
                      <a:pt x="1024" y="9040"/>
                    </a:lnTo>
                    <a:lnTo>
                      <a:pt x="0" y="9630"/>
                    </a:lnTo>
                    <a:close/>
                    <a:moveTo>
                      <a:pt x="2948" y="20319"/>
                    </a:moveTo>
                    <a:lnTo>
                      <a:pt x="3972" y="19728"/>
                    </a:lnTo>
                    <a:lnTo>
                      <a:pt x="3972" y="10689"/>
                    </a:lnTo>
                    <a:lnTo>
                      <a:pt x="2948" y="11284"/>
                    </a:lnTo>
                    <a:close/>
                    <a:moveTo>
                      <a:pt x="166" y="32798"/>
                    </a:moveTo>
                    <a:lnTo>
                      <a:pt x="1190" y="32207"/>
                    </a:lnTo>
                    <a:lnTo>
                      <a:pt x="1190" y="23168"/>
                    </a:lnTo>
                    <a:lnTo>
                      <a:pt x="166" y="23763"/>
                    </a:lnTo>
                    <a:close/>
                  </a:path>
                </a:pathLst>
              </a:custGeom>
              <a:gradFill>
                <a:gsLst>
                  <a:gs pos="0">
                    <a:srgbClr val="FFFFFF">
                      <a:alpha val="23137"/>
                    </a:srgbClr>
                  </a:gs>
                  <a:gs pos="50000">
                    <a:srgbClr val="E354F7">
                      <a:alpha val="56862"/>
                    </a:srgbClr>
                  </a:gs>
                  <a:gs pos="100000">
                    <a:srgbClr val="10ECFF">
                      <a:alpha val="5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13"/>
            <p:cNvGrpSpPr/>
            <p:nvPr/>
          </p:nvGrpSpPr>
          <p:grpSpPr>
            <a:xfrm>
              <a:off x="7536371" y="1214749"/>
              <a:ext cx="398664" cy="3966160"/>
              <a:chOff x="4366225" y="1399075"/>
              <a:chExt cx="359675" cy="3578275"/>
            </a:xfrm>
          </p:grpSpPr>
          <p:sp>
            <p:nvSpPr>
              <p:cNvPr id="87" name="Google Shape;87;p13"/>
              <p:cNvSpPr/>
              <p:nvPr/>
            </p:nvSpPr>
            <p:spPr>
              <a:xfrm>
                <a:off x="4366225" y="1502200"/>
                <a:ext cx="179900" cy="3475150"/>
              </a:xfrm>
              <a:custGeom>
                <a:avLst/>
                <a:gdLst/>
                <a:ahLst/>
                <a:cxnLst/>
                <a:rect l="l" t="t" r="r" b="b"/>
                <a:pathLst>
                  <a:path w="7196" h="139006" extrusionOk="0">
                    <a:moveTo>
                      <a:pt x="7195" y="139005"/>
                    </a:moveTo>
                    <a:lnTo>
                      <a:pt x="7195" y="4184"/>
                    </a:lnTo>
                    <a:lnTo>
                      <a:pt x="1" y="0"/>
                    </a:lnTo>
                    <a:lnTo>
                      <a:pt x="1" y="134849"/>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4546100" y="1503600"/>
                <a:ext cx="179800" cy="3466075"/>
              </a:xfrm>
              <a:custGeom>
                <a:avLst/>
                <a:gdLst/>
                <a:ahLst/>
                <a:cxnLst/>
                <a:rect l="l" t="t" r="r" b="b"/>
                <a:pathLst>
                  <a:path w="7192" h="138643" extrusionOk="0">
                    <a:moveTo>
                      <a:pt x="0" y="138643"/>
                    </a:moveTo>
                    <a:lnTo>
                      <a:pt x="7191" y="134544"/>
                    </a:lnTo>
                    <a:lnTo>
                      <a:pt x="7191" y="1"/>
                    </a:lnTo>
                    <a:lnTo>
                      <a:pt x="0" y="4128"/>
                    </a:lnTo>
                    <a:close/>
                  </a:path>
                </a:pathLst>
              </a:custGeom>
              <a:gradFill>
                <a:gsLst>
                  <a:gs pos="0">
                    <a:schemeClr val="accent5"/>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4366225" y="1399075"/>
                <a:ext cx="359675" cy="207725"/>
              </a:xfrm>
              <a:custGeom>
                <a:avLst/>
                <a:gdLst/>
                <a:ahLst/>
                <a:cxnLst/>
                <a:rect l="l" t="t" r="r" b="b"/>
                <a:pathLst>
                  <a:path w="14387" h="8309" extrusionOk="0">
                    <a:moveTo>
                      <a:pt x="7141" y="1"/>
                    </a:moveTo>
                    <a:lnTo>
                      <a:pt x="14386" y="4125"/>
                    </a:lnTo>
                    <a:lnTo>
                      <a:pt x="7195" y="8309"/>
                    </a:lnTo>
                    <a:lnTo>
                      <a:pt x="1" y="4125"/>
                    </a:lnTo>
                    <a:close/>
                  </a:path>
                </a:pathLst>
              </a:custGeom>
              <a:gradFill>
                <a:gsLst>
                  <a:gs pos="0">
                    <a:schemeClr val="accent5"/>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4573550" y="1647025"/>
                <a:ext cx="80800" cy="853975"/>
              </a:xfrm>
              <a:custGeom>
                <a:avLst/>
                <a:gdLst/>
                <a:ahLst/>
                <a:cxnLst/>
                <a:rect l="l" t="t" r="r" b="b"/>
                <a:pathLst>
                  <a:path w="3232" h="34159" extrusionOk="0">
                    <a:moveTo>
                      <a:pt x="0" y="409"/>
                    </a:moveTo>
                    <a:lnTo>
                      <a:pt x="704" y="1"/>
                    </a:lnTo>
                    <a:lnTo>
                      <a:pt x="704" y="6214"/>
                    </a:lnTo>
                    <a:lnTo>
                      <a:pt x="0" y="6620"/>
                    </a:lnTo>
                    <a:close/>
                    <a:moveTo>
                      <a:pt x="2528" y="15615"/>
                    </a:moveTo>
                    <a:lnTo>
                      <a:pt x="3231" y="15208"/>
                    </a:lnTo>
                    <a:lnTo>
                      <a:pt x="3231" y="8994"/>
                    </a:lnTo>
                    <a:lnTo>
                      <a:pt x="2528" y="9402"/>
                    </a:lnTo>
                    <a:close/>
                    <a:moveTo>
                      <a:pt x="0" y="28329"/>
                    </a:moveTo>
                    <a:lnTo>
                      <a:pt x="704" y="27922"/>
                    </a:lnTo>
                    <a:lnTo>
                      <a:pt x="704" y="21709"/>
                    </a:lnTo>
                    <a:lnTo>
                      <a:pt x="0" y="22118"/>
                    </a:lnTo>
                    <a:close/>
                    <a:moveTo>
                      <a:pt x="2528" y="34158"/>
                    </a:moveTo>
                    <a:lnTo>
                      <a:pt x="3231" y="33752"/>
                    </a:lnTo>
                    <a:lnTo>
                      <a:pt x="3231" y="27537"/>
                    </a:lnTo>
                    <a:lnTo>
                      <a:pt x="2528" y="2794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13"/>
            <p:cNvGrpSpPr/>
            <p:nvPr/>
          </p:nvGrpSpPr>
          <p:grpSpPr>
            <a:xfrm>
              <a:off x="5373919" y="2280667"/>
              <a:ext cx="574317" cy="3119363"/>
              <a:chOff x="2506200" y="2301225"/>
              <a:chExt cx="518150" cy="2814294"/>
            </a:xfrm>
          </p:grpSpPr>
          <p:sp>
            <p:nvSpPr>
              <p:cNvPr id="92" name="Google Shape;92;p13"/>
              <p:cNvSpPr/>
              <p:nvPr/>
            </p:nvSpPr>
            <p:spPr>
              <a:xfrm>
                <a:off x="2506200" y="2658325"/>
                <a:ext cx="268609" cy="2457194"/>
              </a:xfrm>
              <a:custGeom>
                <a:avLst/>
                <a:gdLst/>
                <a:ahLst/>
                <a:cxnLst/>
                <a:rect l="l" t="t" r="r" b="b"/>
                <a:pathLst>
                  <a:path w="10366" h="97984" extrusionOk="0">
                    <a:moveTo>
                      <a:pt x="10365" y="97983"/>
                    </a:moveTo>
                    <a:lnTo>
                      <a:pt x="10365" y="6027"/>
                    </a:lnTo>
                    <a:lnTo>
                      <a:pt x="0" y="0"/>
                    </a:lnTo>
                    <a:lnTo>
                      <a:pt x="0" y="91995"/>
                    </a:lnTo>
                    <a:close/>
                  </a:path>
                </a:pathLst>
              </a:custGeom>
              <a:gradFill>
                <a:gsLst>
                  <a:gs pos="0">
                    <a:schemeClr val="accent6"/>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2765325" y="2665800"/>
                <a:ext cx="259025" cy="2438575"/>
              </a:xfrm>
              <a:custGeom>
                <a:avLst/>
                <a:gdLst/>
                <a:ahLst/>
                <a:cxnLst/>
                <a:rect l="l" t="t" r="r" b="b"/>
                <a:pathLst>
                  <a:path w="10361" h="97543" extrusionOk="0">
                    <a:moveTo>
                      <a:pt x="0" y="97543"/>
                    </a:moveTo>
                    <a:lnTo>
                      <a:pt x="10361" y="91555"/>
                    </a:lnTo>
                    <a:lnTo>
                      <a:pt x="10361" y="0"/>
                    </a:lnTo>
                    <a:lnTo>
                      <a:pt x="0" y="6027"/>
                    </a:lnTo>
                    <a:close/>
                  </a:path>
                </a:pathLst>
              </a:custGeom>
              <a:gradFill>
                <a:gsLst>
                  <a:gs pos="0">
                    <a:srgbClr val="AFCAE0"/>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2506200" y="2517200"/>
                <a:ext cx="518150" cy="299300"/>
              </a:xfrm>
              <a:custGeom>
                <a:avLst/>
                <a:gdLst/>
                <a:ahLst/>
                <a:cxnLst/>
                <a:rect l="l" t="t" r="r" b="b"/>
                <a:pathLst>
                  <a:path w="20726" h="11972" extrusionOk="0">
                    <a:moveTo>
                      <a:pt x="10287" y="0"/>
                    </a:moveTo>
                    <a:lnTo>
                      <a:pt x="20726" y="5944"/>
                    </a:lnTo>
                    <a:lnTo>
                      <a:pt x="10365" y="11971"/>
                    </a:lnTo>
                    <a:lnTo>
                      <a:pt x="0" y="5944"/>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2540675" y="2328975"/>
                <a:ext cx="452275" cy="261475"/>
              </a:xfrm>
              <a:custGeom>
                <a:avLst/>
                <a:gdLst/>
                <a:ahLst/>
                <a:cxnLst/>
                <a:rect l="l" t="t" r="r" b="b"/>
                <a:pathLst>
                  <a:path w="18091" h="10459" extrusionOk="0">
                    <a:moveTo>
                      <a:pt x="9048" y="10458"/>
                    </a:moveTo>
                    <a:lnTo>
                      <a:pt x="0" y="5233"/>
                    </a:lnTo>
                    <a:lnTo>
                      <a:pt x="9062" y="1"/>
                    </a:lnTo>
                    <a:lnTo>
                      <a:pt x="18090" y="522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2540675" y="2459800"/>
                <a:ext cx="226550" cy="235300"/>
              </a:xfrm>
              <a:custGeom>
                <a:avLst/>
                <a:gdLst/>
                <a:ahLst/>
                <a:cxnLst/>
                <a:rect l="l" t="t" r="r" b="b"/>
                <a:pathLst>
                  <a:path w="9062" h="9412" extrusionOk="0">
                    <a:moveTo>
                      <a:pt x="9048" y="5225"/>
                    </a:moveTo>
                    <a:lnTo>
                      <a:pt x="9062" y="9412"/>
                    </a:lnTo>
                    <a:lnTo>
                      <a:pt x="0" y="418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766850" y="2459675"/>
                <a:ext cx="226625" cy="235425"/>
              </a:xfrm>
              <a:custGeom>
                <a:avLst/>
                <a:gdLst/>
                <a:ahLst/>
                <a:cxnLst/>
                <a:rect l="l" t="t" r="r" b="b"/>
                <a:pathLst>
                  <a:path w="9065" h="9417" extrusionOk="0">
                    <a:moveTo>
                      <a:pt x="9043" y="1"/>
                    </a:moveTo>
                    <a:lnTo>
                      <a:pt x="9064" y="4193"/>
                    </a:lnTo>
                    <a:lnTo>
                      <a:pt x="15" y="9417"/>
                    </a:lnTo>
                    <a:lnTo>
                      <a:pt x="1" y="523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2636200" y="2377150"/>
                <a:ext cx="131050" cy="151250"/>
              </a:xfrm>
              <a:custGeom>
                <a:avLst/>
                <a:gdLst/>
                <a:ahLst/>
                <a:cxnLst/>
                <a:rect l="l" t="t" r="r" b="b"/>
                <a:pathLst>
                  <a:path w="5242" h="6050" extrusionOk="0">
                    <a:moveTo>
                      <a:pt x="5242" y="6050"/>
                    </a:moveTo>
                    <a:lnTo>
                      <a:pt x="5234" y="3028"/>
                    </a:lnTo>
                    <a:lnTo>
                      <a:pt x="1" y="0"/>
                    </a:lnTo>
                    <a:lnTo>
                      <a:pt x="1" y="302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2767050" y="2377150"/>
                <a:ext cx="131150" cy="151250"/>
              </a:xfrm>
              <a:custGeom>
                <a:avLst/>
                <a:gdLst/>
                <a:ahLst/>
                <a:cxnLst/>
                <a:rect l="l" t="t" r="r" b="b"/>
                <a:pathLst>
                  <a:path w="5246" h="6050" extrusionOk="0">
                    <a:moveTo>
                      <a:pt x="5245" y="0"/>
                    </a:moveTo>
                    <a:lnTo>
                      <a:pt x="5245" y="3025"/>
                    </a:lnTo>
                    <a:lnTo>
                      <a:pt x="8" y="6050"/>
                    </a:lnTo>
                    <a:lnTo>
                      <a:pt x="0" y="302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2636200" y="2301225"/>
                <a:ext cx="262000" cy="151650"/>
              </a:xfrm>
              <a:custGeom>
                <a:avLst/>
                <a:gdLst/>
                <a:ahLst/>
                <a:cxnLst/>
                <a:rect l="l" t="t" r="r" b="b"/>
                <a:pathLst>
                  <a:path w="10480" h="6066" extrusionOk="0">
                    <a:moveTo>
                      <a:pt x="1" y="3037"/>
                    </a:moveTo>
                    <a:lnTo>
                      <a:pt x="5260" y="1"/>
                    </a:lnTo>
                    <a:lnTo>
                      <a:pt x="10479" y="3037"/>
                    </a:lnTo>
                    <a:lnTo>
                      <a:pt x="5234" y="606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2827500" y="2901275"/>
                <a:ext cx="143000" cy="1845175"/>
              </a:xfrm>
              <a:custGeom>
                <a:avLst/>
                <a:gdLst/>
                <a:ahLst/>
                <a:cxnLst/>
                <a:rect l="l" t="t" r="r" b="b"/>
                <a:pathLst>
                  <a:path w="5720" h="73807" extrusionOk="0">
                    <a:moveTo>
                      <a:pt x="1" y="818"/>
                    </a:moveTo>
                    <a:lnTo>
                      <a:pt x="1408" y="0"/>
                    </a:lnTo>
                    <a:lnTo>
                      <a:pt x="1408" y="12437"/>
                    </a:lnTo>
                    <a:lnTo>
                      <a:pt x="1" y="13248"/>
                    </a:lnTo>
                    <a:close/>
                    <a:moveTo>
                      <a:pt x="4312" y="21776"/>
                    </a:moveTo>
                    <a:lnTo>
                      <a:pt x="5719" y="20962"/>
                    </a:lnTo>
                    <a:lnTo>
                      <a:pt x="5719" y="8527"/>
                    </a:lnTo>
                    <a:lnTo>
                      <a:pt x="4312" y="9345"/>
                    </a:lnTo>
                    <a:close/>
                    <a:moveTo>
                      <a:pt x="3607" y="51334"/>
                    </a:moveTo>
                    <a:lnTo>
                      <a:pt x="5015" y="50521"/>
                    </a:lnTo>
                    <a:lnTo>
                      <a:pt x="5015" y="38085"/>
                    </a:lnTo>
                    <a:lnTo>
                      <a:pt x="3607" y="38903"/>
                    </a:lnTo>
                    <a:close/>
                    <a:moveTo>
                      <a:pt x="4503" y="73806"/>
                    </a:moveTo>
                    <a:lnTo>
                      <a:pt x="5527" y="73216"/>
                    </a:lnTo>
                    <a:lnTo>
                      <a:pt x="5527" y="64177"/>
                    </a:lnTo>
                    <a:lnTo>
                      <a:pt x="4503" y="64771"/>
                    </a:lnTo>
                    <a:close/>
                    <a:moveTo>
                      <a:pt x="1" y="70801"/>
                    </a:moveTo>
                    <a:lnTo>
                      <a:pt x="1408" y="69988"/>
                    </a:lnTo>
                    <a:lnTo>
                      <a:pt x="1408" y="57552"/>
                    </a:lnTo>
                    <a:lnTo>
                      <a:pt x="1" y="58371"/>
                    </a:lnTo>
                    <a:close/>
                    <a:moveTo>
                      <a:pt x="1" y="43957"/>
                    </a:moveTo>
                    <a:lnTo>
                      <a:pt x="1408" y="43144"/>
                    </a:lnTo>
                    <a:lnTo>
                      <a:pt x="1408" y="30709"/>
                    </a:lnTo>
                    <a:lnTo>
                      <a:pt x="1" y="31527"/>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3"/>
            <p:cNvGrpSpPr/>
            <p:nvPr/>
          </p:nvGrpSpPr>
          <p:grpSpPr>
            <a:xfrm>
              <a:off x="4355896" y="3862903"/>
              <a:ext cx="595294" cy="1410162"/>
              <a:chOff x="1717700" y="3849300"/>
              <a:chExt cx="537075" cy="1272250"/>
            </a:xfrm>
          </p:grpSpPr>
          <p:sp>
            <p:nvSpPr>
              <p:cNvPr id="103" name="Google Shape;103;p13"/>
              <p:cNvSpPr/>
              <p:nvPr/>
            </p:nvSpPr>
            <p:spPr>
              <a:xfrm>
                <a:off x="1717700" y="4033725"/>
                <a:ext cx="268600" cy="1087825"/>
              </a:xfrm>
              <a:custGeom>
                <a:avLst/>
                <a:gdLst/>
                <a:ahLst/>
                <a:cxnLst/>
                <a:rect l="l" t="t" r="r" b="b"/>
                <a:pathLst>
                  <a:path w="10744" h="43513" extrusionOk="0">
                    <a:moveTo>
                      <a:pt x="10744" y="43513"/>
                    </a:moveTo>
                    <a:lnTo>
                      <a:pt x="10744" y="6248"/>
                    </a:lnTo>
                    <a:lnTo>
                      <a:pt x="0" y="0"/>
                    </a:lnTo>
                    <a:lnTo>
                      <a:pt x="0" y="37307"/>
                    </a:lnTo>
                    <a:close/>
                  </a:path>
                </a:pathLst>
              </a:custGeom>
              <a:gradFill>
                <a:gsLst>
                  <a:gs pos="0">
                    <a:schemeClr val="accent6"/>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986275" y="4033725"/>
                <a:ext cx="268500" cy="1087825"/>
              </a:xfrm>
              <a:custGeom>
                <a:avLst/>
                <a:gdLst/>
                <a:ahLst/>
                <a:cxnLst/>
                <a:rect l="l" t="t" r="r" b="b"/>
                <a:pathLst>
                  <a:path w="10740" h="43513" extrusionOk="0">
                    <a:moveTo>
                      <a:pt x="1" y="43513"/>
                    </a:moveTo>
                    <a:lnTo>
                      <a:pt x="10740" y="37307"/>
                    </a:lnTo>
                    <a:lnTo>
                      <a:pt x="10740" y="0"/>
                    </a:lnTo>
                    <a:lnTo>
                      <a:pt x="1" y="6248"/>
                    </a:lnTo>
                    <a:close/>
                  </a:path>
                </a:pathLst>
              </a:custGeom>
              <a:gradFill>
                <a:gsLst>
                  <a:gs pos="0">
                    <a:srgbClr val="AFCAE0"/>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1717700" y="3879675"/>
                <a:ext cx="537075" cy="310250"/>
              </a:xfrm>
              <a:custGeom>
                <a:avLst/>
                <a:gdLst/>
                <a:ahLst/>
                <a:cxnLst/>
                <a:rect l="l" t="t" r="r" b="b"/>
                <a:pathLst>
                  <a:path w="21483" h="12410" extrusionOk="0">
                    <a:moveTo>
                      <a:pt x="10663" y="1"/>
                    </a:moveTo>
                    <a:lnTo>
                      <a:pt x="21483" y="6162"/>
                    </a:lnTo>
                    <a:lnTo>
                      <a:pt x="10744" y="12410"/>
                    </a:lnTo>
                    <a:lnTo>
                      <a:pt x="0" y="6162"/>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1816275" y="3849300"/>
                <a:ext cx="339475" cy="196250"/>
              </a:xfrm>
              <a:custGeom>
                <a:avLst/>
                <a:gdLst/>
                <a:ahLst/>
                <a:cxnLst/>
                <a:rect l="l" t="t" r="r" b="b"/>
                <a:pathLst>
                  <a:path w="13579" h="7850" extrusionOk="0">
                    <a:moveTo>
                      <a:pt x="6793" y="7850"/>
                    </a:moveTo>
                    <a:lnTo>
                      <a:pt x="1" y="3928"/>
                    </a:lnTo>
                    <a:lnTo>
                      <a:pt x="6803" y="1"/>
                    </a:lnTo>
                    <a:lnTo>
                      <a:pt x="13579" y="392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1918150" y="3888675"/>
                <a:ext cx="67975" cy="78475"/>
              </a:xfrm>
              <a:custGeom>
                <a:avLst/>
                <a:gdLst/>
                <a:ahLst/>
                <a:cxnLst/>
                <a:rect l="l" t="t" r="r" b="b"/>
                <a:pathLst>
                  <a:path w="2719" h="3139" extrusionOk="0">
                    <a:moveTo>
                      <a:pt x="2718" y="3138"/>
                    </a:moveTo>
                    <a:lnTo>
                      <a:pt x="2715" y="1571"/>
                    </a:lnTo>
                    <a:lnTo>
                      <a:pt x="1" y="1"/>
                    </a:lnTo>
                    <a:lnTo>
                      <a:pt x="1" y="156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1986000" y="3888675"/>
                <a:ext cx="68025" cy="78475"/>
              </a:xfrm>
              <a:custGeom>
                <a:avLst/>
                <a:gdLst/>
                <a:ahLst/>
                <a:cxnLst/>
                <a:rect l="l" t="t" r="r" b="b"/>
                <a:pathLst>
                  <a:path w="2721" h="3139" extrusionOk="0">
                    <a:moveTo>
                      <a:pt x="2720" y="1"/>
                    </a:moveTo>
                    <a:lnTo>
                      <a:pt x="2720" y="1569"/>
                    </a:lnTo>
                    <a:lnTo>
                      <a:pt x="4" y="3138"/>
                    </a:lnTo>
                    <a:lnTo>
                      <a:pt x="1" y="15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1918150" y="3849300"/>
                <a:ext cx="135875" cy="78650"/>
              </a:xfrm>
              <a:custGeom>
                <a:avLst/>
                <a:gdLst/>
                <a:ahLst/>
                <a:cxnLst/>
                <a:rect l="l" t="t" r="r" b="b"/>
                <a:pathLst>
                  <a:path w="5435" h="3146" extrusionOk="0">
                    <a:moveTo>
                      <a:pt x="1" y="1576"/>
                    </a:moveTo>
                    <a:lnTo>
                      <a:pt x="2728" y="1"/>
                    </a:lnTo>
                    <a:lnTo>
                      <a:pt x="5434" y="1576"/>
                    </a:lnTo>
                    <a:lnTo>
                      <a:pt x="2715" y="314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1816275" y="3947475"/>
                <a:ext cx="170075" cy="176650"/>
              </a:xfrm>
              <a:custGeom>
                <a:avLst/>
                <a:gdLst/>
                <a:ahLst/>
                <a:cxnLst/>
                <a:rect l="l" t="t" r="r" b="b"/>
                <a:pathLst>
                  <a:path w="6803" h="7066" extrusionOk="0">
                    <a:moveTo>
                      <a:pt x="6793" y="3923"/>
                    </a:moveTo>
                    <a:lnTo>
                      <a:pt x="6803" y="7065"/>
                    </a:lnTo>
                    <a:lnTo>
                      <a:pt x="1" y="313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1986100" y="3947400"/>
                <a:ext cx="170050" cy="176725"/>
              </a:xfrm>
              <a:custGeom>
                <a:avLst/>
                <a:gdLst/>
                <a:ahLst/>
                <a:cxnLst/>
                <a:rect l="l" t="t" r="r" b="b"/>
                <a:pathLst>
                  <a:path w="6802" h="7069" extrusionOk="0">
                    <a:moveTo>
                      <a:pt x="6786" y="1"/>
                    </a:moveTo>
                    <a:lnTo>
                      <a:pt x="6802" y="3147"/>
                    </a:lnTo>
                    <a:lnTo>
                      <a:pt x="10" y="7068"/>
                    </a:lnTo>
                    <a:lnTo>
                      <a:pt x="0" y="39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3"/>
            <p:cNvGrpSpPr/>
            <p:nvPr/>
          </p:nvGrpSpPr>
          <p:grpSpPr>
            <a:xfrm>
              <a:off x="6495389" y="2498858"/>
              <a:ext cx="1775657" cy="2955044"/>
              <a:chOff x="3427050" y="2557600"/>
              <a:chExt cx="1602000" cy="2666045"/>
            </a:xfrm>
          </p:grpSpPr>
          <p:grpSp>
            <p:nvGrpSpPr>
              <p:cNvPr id="113" name="Google Shape;113;p13"/>
              <p:cNvGrpSpPr/>
              <p:nvPr/>
            </p:nvGrpSpPr>
            <p:grpSpPr>
              <a:xfrm>
                <a:off x="3745250" y="3110500"/>
                <a:ext cx="913875" cy="2113145"/>
                <a:chOff x="3745250" y="3110500"/>
                <a:chExt cx="913875" cy="2113145"/>
              </a:xfrm>
            </p:grpSpPr>
            <p:sp>
              <p:nvSpPr>
                <p:cNvPr id="114" name="Google Shape;114;p13"/>
                <p:cNvSpPr/>
                <p:nvPr/>
              </p:nvSpPr>
              <p:spPr>
                <a:xfrm>
                  <a:off x="3745250" y="3373175"/>
                  <a:ext cx="489382" cy="1850470"/>
                </a:xfrm>
                <a:custGeom>
                  <a:avLst/>
                  <a:gdLst/>
                  <a:ahLst/>
                  <a:cxnLst/>
                  <a:rect l="l" t="t" r="r" b="b"/>
                  <a:pathLst>
                    <a:path w="18281" h="74041" extrusionOk="0">
                      <a:moveTo>
                        <a:pt x="18281" y="74040"/>
                      </a:moveTo>
                      <a:lnTo>
                        <a:pt x="18281" y="10631"/>
                      </a:lnTo>
                      <a:lnTo>
                        <a:pt x="0" y="0"/>
                      </a:lnTo>
                      <a:lnTo>
                        <a:pt x="0" y="63481"/>
                      </a:lnTo>
                      <a:close/>
                    </a:path>
                  </a:pathLst>
                </a:custGeom>
                <a:gradFill>
                  <a:gsLst>
                    <a:gs pos="0">
                      <a:schemeClr val="accent6"/>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4202250" y="3372575"/>
                  <a:ext cx="456875" cy="1851025"/>
                </a:xfrm>
                <a:custGeom>
                  <a:avLst/>
                  <a:gdLst/>
                  <a:ahLst/>
                  <a:cxnLst/>
                  <a:rect l="l" t="t" r="r" b="b"/>
                  <a:pathLst>
                    <a:path w="18275" h="74041" extrusionOk="0">
                      <a:moveTo>
                        <a:pt x="1" y="74040"/>
                      </a:moveTo>
                      <a:lnTo>
                        <a:pt x="18275" y="63481"/>
                      </a:lnTo>
                      <a:lnTo>
                        <a:pt x="18275" y="0"/>
                      </a:lnTo>
                      <a:lnTo>
                        <a:pt x="1" y="10631"/>
                      </a:lnTo>
                      <a:close/>
                    </a:path>
                  </a:pathLst>
                </a:custGeom>
                <a:gradFill>
                  <a:gsLst>
                    <a:gs pos="0">
                      <a:srgbClr val="AFCAE0"/>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3745250" y="3110500"/>
                  <a:ext cx="913875" cy="527850"/>
                </a:xfrm>
                <a:custGeom>
                  <a:avLst/>
                  <a:gdLst/>
                  <a:ahLst/>
                  <a:cxnLst/>
                  <a:rect l="l" t="t" r="r" b="b"/>
                  <a:pathLst>
                    <a:path w="36555" h="21114" extrusionOk="0">
                      <a:moveTo>
                        <a:pt x="18144" y="0"/>
                      </a:moveTo>
                      <a:lnTo>
                        <a:pt x="36555" y="10483"/>
                      </a:lnTo>
                      <a:lnTo>
                        <a:pt x="18281" y="21114"/>
                      </a:lnTo>
                      <a:lnTo>
                        <a:pt x="0" y="10483"/>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3"/>
              <p:cNvGrpSpPr/>
              <p:nvPr/>
            </p:nvGrpSpPr>
            <p:grpSpPr>
              <a:xfrm>
                <a:off x="3710225" y="2557600"/>
                <a:ext cx="1027600" cy="1087125"/>
                <a:chOff x="3710225" y="2557600"/>
                <a:chExt cx="1027600" cy="1087125"/>
              </a:xfrm>
            </p:grpSpPr>
            <p:sp>
              <p:nvSpPr>
                <p:cNvPr id="118" name="Google Shape;118;p13"/>
                <p:cNvSpPr/>
                <p:nvPr/>
              </p:nvSpPr>
              <p:spPr>
                <a:xfrm>
                  <a:off x="3710250" y="3276525"/>
                  <a:ext cx="992950" cy="368200"/>
                </a:xfrm>
                <a:custGeom>
                  <a:avLst/>
                  <a:gdLst/>
                  <a:ahLst/>
                  <a:cxnLst/>
                  <a:rect l="l" t="t" r="r" b="b"/>
                  <a:pathLst>
                    <a:path w="39718" h="14728" extrusionOk="0">
                      <a:moveTo>
                        <a:pt x="15" y="84"/>
                      </a:moveTo>
                      <a:cubicBezTo>
                        <a:pt x="16" y="86"/>
                        <a:pt x="17" y="90"/>
                        <a:pt x="17" y="93"/>
                      </a:cubicBezTo>
                      <a:cubicBezTo>
                        <a:pt x="28" y="120"/>
                        <a:pt x="41" y="146"/>
                        <a:pt x="57" y="170"/>
                      </a:cubicBezTo>
                      <a:cubicBezTo>
                        <a:pt x="61" y="175"/>
                        <a:pt x="63" y="179"/>
                        <a:pt x="66" y="183"/>
                      </a:cubicBezTo>
                      <a:cubicBezTo>
                        <a:pt x="85" y="210"/>
                        <a:pt x="108" y="234"/>
                        <a:pt x="132" y="256"/>
                      </a:cubicBezTo>
                      <a:cubicBezTo>
                        <a:pt x="150" y="272"/>
                        <a:pt x="169" y="285"/>
                        <a:pt x="190" y="298"/>
                      </a:cubicBezTo>
                      <a:cubicBezTo>
                        <a:pt x="206" y="312"/>
                        <a:pt x="224" y="324"/>
                        <a:pt x="242" y="335"/>
                      </a:cubicBezTo>
                      <a:lnTo>
                        <a:pt x="22889" y="13496"/>
                      </a:lnTo>
                      <a:cubicBezTo>
                        <a:pt x="22941" y="13525"/>
                        <a:pt x="22995" y="13549"/>
                        <a:pt x="23051" y="13567"/>
                      </a:cubicBezTo>
                      <a:cubicBezTo>
                        <a:pt x="23072" y="13575"/>
                        <a:pt x="23093" y="13581"/>
                        <a:pt x="23113" y="13587"/>
                      </a:cubicBezTo>
                      <a:cubicBezTo>
                        <a:pt x="23141" y="13594"/>
                        <a:pt x="23168" y="13602"/>
                        <a:pt x="23196" y="13608"/>
                      </a:cubicBezTo>
                      <a:cubicBezTo>
                        <a:pt x="23230" y="13614"/>
                        <a:pt x="23263" y="13621"/>
                        <a:pt x="23296" y="13625"/>
                      </a:cubicBezTo>
                      <a:cubicBezTo>
                        <a:pt x="23305" y="13625"/>
                        <a:pt x="23313" y="13627"/>
                        <a:pt x="23322" y="13628"/>
                      </a:cubicBezTo>
                      <a:cubicBezTo>
                        <a:pt x="23366" y="13632"/>
                        <a:pt x="23414" y="13636"/>
                        <a:pt x="23460" y="13636"/>
                      </a:cubicBezTo>
                      <a:lnTo>
                        <a:pt x="23482" y="13636"/>
                      </a:lnTo>
                      <a:cubicBezTo>
                        <a:pt x="23529" y="13636"/>
                        <a:pt x="23575" y="13632"/>
                        <a:pt x="23621" y="13628"/>
                      </a:cubicBezTo>
                      <a:cubicBezTo>
                        <a:pt x="23627" y="13627"/>
                        <a:pt x="23633" y="13627"/>
                        <a:pt x="23641" y="13627"/>
                      </a:cubicBezTo>
                      <a:cubicBezTo>
                        <a:pt x="23685" y="13621"/>
                        <a:pt x="23730" y="13613"/>
                        <a:pt x="23774" y="13603"/>
                      </a:cubicBezTo>
                      <a:cubicBezTo>
                        <a:pt x="23781" y="13602"/>
                        <a:pt x="23790" y="13599"/>
                        <a:pt x="23797" y="13597"/>
                      </a:cubicBezTo>
                      <a:cubicBezTo>
                        <a:pt x="23837" y="13588"/>
                        <a:pt x="23875" y="13576"/>
                        <a:pt x="23912" y="13562"/>
                      </a:cubicBezTo>
                      <a:cubicBezTo>
                        <a:pt x="23918" y="13560"/>
                        <a:pt x="23926" y="13558"/>
                        <a:pt x="23931" y="13555"/>
                      </a:cubicBezTo>
                      <a:cubicBezTo>
                        <a:pt x="23976" y="13539"/>
                        <a:pt x="24019" y="13519"/>
                        <a:pt x="24059" y="13495"/>
                      </a:cubicBezTo>
                      <a:lnTo>
                        <a:pt x="39470" y="4599"/>
                      </a:lnTo>
                      <a:cubicBezTo>
                        <a:pt x="39634" y="4504"/>
                        <a:pt x="39715" y="4379"/>
                        <a:pt x="39715" y="4257"/>
                      </a:cubicBezTo>
                      <a:lnTo>
                        <a:pt x="39718" y="5348"/>
                      </a:lnTo>
                      <a:cubicBezTo>
                        <a:pt x="39718" y="5471"/>
                        <a:pt x="39638" y="5594"/>
                        <a:pt x="39473" y="5689"/>
                      </a:cubicBezTo>
                      <a:lnTo>
                        <a:pt x="24062" y="14587"/>
                      </a:lnTo>
                      <a:cubicBezTo>
                        <a:pt x="24024" y="14609"/>
                        <a:pt x="23984" y="14628"/>
                        <a:pt x="23943" y="14644"/>
                      </a:cubicBezTo>
                      <a:cubicBezTo>
                        <a:pt x="23940" y="14645"/>
                        <a:pt x="23938" y="14646"/>
                        <a:pt x="23936" y="14646"/>
                      </a:cubicBezTo>
                      <a:cubicBezTo>
                        <a:pt x="23929" y="14649"/>
                        <a:pt x="23922" y="14651"/>
                        <a:pt x="23915" y="14654"/>
                      </a:cubicBezTo>
                      <a:cubicBezTo>
                        <a:pt x="23892" y="14662"/>
                        <a:pt x="23866" y="14671"/>
                        <a:pt x="23842" y="14678"/>
                      </a:cubicBezTo>
                      <a:lnTo>
                        <a:pt x="23800" y="14688"/>
                      </a:lnTo>
                      <a:cubicBezTo>
                        <a:pt x="23793" y="14690"/>
                        <a:pt x="23784" y="14692"/>
                        <a:pt x="23776" y="14694"/>
                      </a:cubicBezTo>
                      <a:cubicBezTo>
                        <a:pt x="23770" y="14696"/>
                        <a:pt x="23762" y="14697"/>
                        <a:pt x="23756" y="14699"/>
                      </a:cubicBezTo>
                      <a:cubicBezTo>
                        <a:pt x="23728" y="14705"/>
                        <a:pt x="23700" y="14710"/>
                        <a:pt x="23673" y="14713"/>
                      </a:cubicBezTo>
                      <a:cubicBezTo>
                        <a:pt x="23662" y="14715"/>
                        <a:pt x="23654" y="14715"/>
                        <a:pt x="23644" y="14717"/>
                      </a:cubicBezTo>
                      <a:cubicBezTo>
                        <a:pt x="23638" y="14718"/>
                        <a:pt x="23630" y="14718"/>
                        <a:pt x="23623" y="14719"/>
                      </a:cubicBezTo>
                      <a:cubicBezTo>
                        <a:pt x="23612" y="14721"/>
                        <a:pt x="23604" y="14722"/>
                        <a:pt x="23592" y="14723"/>
                      </a:cubicBezTo>
                      <a:cubicBezTo>
                        <a:pt x="23565" y="14725"/>
                        <a:pt x="23538" y="14726"/>
                        <a:pt x="23511" y="14726"/>
                      </a:cubicBezTo>
                      <a:cubicBezTo>
                        <a:pt x="23503" y="14727"/>
                        <a:pt x="23494" y="14727"/>
                        <a:pt x="23485" y="14726"/>
                      </a:cubicBezTo>
                      <a:lnTo>
                        <a:pt x="23463" y="14726"/>
                      </a:lnTo>
                      <a:cubicBezTo>
                        <a:pt x="23451" y="14726"/>
                        <a:pt x="23439" y="14727"/>
                        <a:pt x="23426" y="14726"/>
                      </a:cubicBezTo>
                      <a:cubicBezTo>
                        <a:pt x="23395" y="14725"/>
                        <a:pt x="23364" y="14723"/>
                        <a:pt x="23333" y="14721"/>
                      </a:cubicBezTo>
                      <a:cubicBezTo>
                        <a:pt x="23330" y="14720"/>
                        <a:pt x="23327" y="14720"/>
                        <a:pt x="23324" y="14719"/>
                      </a:cubicBezTo>
                      <a:cubicBezTo>
                        <a:pt x="23315" y="14718"/>
                        <a:pt x="23309" y="14717"/>
                        <a:pt x="23300" y="14715"/>
                      </a:cubicBezTo>
                      <a:cubicBezTo>
                        <a:pt x="23277" y="14712"/>
                        <a:pt x="23252" y="14710"/>
                        <a:pt x="23229" y="14706"/>
                      </a:cubicBezTo>
                      <a:cubicBezTo>
                        <a:pt x="23218" y="14704"/>
                        <a:pt x="23209" y="14701"/>
                        <a:pt x="23199" y="14698"/>
                      </a:cubicBezTo>
                      <a:cubicBezTo>
                        <a:pt x="23171" y="14692"/>
                        <a:pt x="23144" y="14686"/>
                        <a:pt x="23116" y="14677"/>
                      </a:cubicBezTo>
                      <a:cubicBezTo>
                        <a:pt x="23101" y="14674"/>
                        <a:pt x="23087" y="14672"/>
                        <a:pt x="23073" y="14668"/>
                      </a:cubicBezTo>
                      <a:cubicBezTo>
                        <a:pt x="23066" y="14665"/>
                        <a:pt x="23061" y="14661"/>
                        <a:pt x="23055" y="14659"/>
                      </a:cubicBezTo>
                      <a:cubicBezTo>
                        <a:pt x="22998" y="14640"/>
                        <a:pt x="22944" y="14617"/>
                        <a:pt x="22892" y="14588"/>
                      </a:cubicBezTo>
                      <a:lnTo>
                        <a:pt x="244" y="1426"/>
                      </a:lnTo>
                      <a:cubicBezTo>
                        <a:pt x="241" y="1424"/>
                        <a:pt x="238" y="1423"/>
                        <a:pt x="233" y="1421"/>
                      </a:cubicBezTo>
                      <a:cubicBezTo>
                        <a:pt x="219" y="1411"/>
                        <a:pt x="206" y="1400"/>
                        <a:pt x="192" y="1390"/>
                      </a:cubicBezTo>
                      <a:cubicBezTo>
                        <a:pt x="173" y="1375"/>
                        <a:pt x="151" y="1362"/>
                        <a:pt x="134" y="1346"/>
                      </a:cubicBezTo>
                      <a:cubicBezTo>
                        <a:pt x="132" y="1345"/>
                        <a:pt x="131" y="1343"/>
                        <a:pt x="129" y="1343"/>
                      </a:cubicBezTo>
                      <a:cubicBezTo>
                        <a:pt x="110" y="1325"/>
                        <a:pt x="93" y="1307"/>
                        <a:pt x="77" y="1288"/>
                      </a:cubicBezTo>
                      <a:cubicBezTo>
                        <a:pt x="74" y="1283"/>
                        <a:pt x="72" y="1279"/>
                        <a:pt x="68" y="1275"/>
                      </a:cubicBezTo>
                      <a:cubicBezTo>
                        <a:pt x="66" y="1271"/>
                        <a:pt x="62" y="1265"/>
                        <a:pt x="60" y="1261"/>
                      </a:cubicBezTo>
                      <a:cubicBezTo>
                        <a:pt x="55" y="1254"/>
                        <a:pt x="49" y="1246"/>
                        <a:pt x="45" y="1238"/>
                      </a:cubicBezTo>
                      <a:cubicBezTo>
                        <a:pt x="35" y="1224"/>
                        <a:pt x="28" y="1208"/>
                        <a:pt x="23" y="1192"/>
                      </a:cubicBezTo>
                      <a:cubicBezTo>
                        <a:pt x="22" y="1190"/>
                        <a:pt x="22" y="1186"/>
                        <a:pt x="20" y="1184"/>
                      </a:cubicBezTo>
                      <a:cubicBezTo>
                        <a:pt x="19" y="1181"/>
                        <a:pt x="18" y="1178"/>
                        <a:pt x="18" y="1176"/>
                      </a:cubicBezTo>
                      <a:cubicBezTo>
                        <a:pt x="14" y="1165"/>
                        <a:pt x="12" y="1155"/>
                        <a:pt x="9" y="1145"/>
                      </a:cubicBezTo>
                      <a:cubicBezTo>
                        <a:pt x="7" y="1129"/>
                        <a:pt x="5" y="1113"/>
                        <a:pt x="3" y="1097"/>
                      </a:cubicBezTo>
                      <a:lnTo>
                        <a:pt x="3" y="1091"/>
                      </a:lnTo>
                      <a:lnTo>
                        <a:pt x="0" y="0"/>
                      </a:lnTo>
                      <a:cubicBezTo>
                        <a:pt x="1" y="28"/>
                        <a:pt x="7" y="57"/>
                        <a:pt x="15" y="84"/>
                      </a:cubicBezTo>
                      <a:close/>
                    </a:path>
                  </a:pathLst>
                </a:custGeom>
                <a:gradFill>
                  <a:gsLst>
                    <a:gs pos="0">
                      <a:schemeClr val="accent5"/>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4099625" y="3090225"/>
                  <a:ext cx="526050" cy="332950"/>
                </a:xfrm>
                <a:custGeom>
                  <a:avLst/>
                  <a:gdLst/>
                  <a:ahLst/>
                  <a:cxnLst/>
                  <a:rect l="l" t="t" r="r" b="b"/>
                  <a:pathLst>
                    <a:path w="21042" h="13318" extrusionOk="0">
                      <a:moveTo>
                        <a:pt x="0" y="0"/>
                      </a:moveTo>
                      <a:lnTo>
                        <a:pt x="3" y="1090"/>
                      </a:lnTo>
                      <a:lnTo>
                        <a:pt x="21042" y="13318"/>
                      </a:lnTo>
                      <a:lnTo>
                        <a:pt x="21038" y="12228"/>
                      </a:lnTo>
                      <a:lnTo>
                        <a:pt x="0" y="0"/>
                      </a:lnTo>
                      <a:close/>
                    </a:path>
                  </a:pathLst>
                </a:custGeom>
                <a:solidFill>
                  <a:srgbClr val="B7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3898200" y="3090225"/>
                  <a:ext cx="727400" cy="422000"/>
                </a:xfrm>
                <a:custGeom>
                  <a:avLst/>
                  <a:gdLst/>
                  <a:ahLst/>
                  <a:cxnLst/>
                  <a:rect l="l" t="t" r="r" b="b"/>
                  <a:pathLst>
                    <a:path w="29096" h="16880" extrusionOk="0">
                      <a:moveTo>
                        <a:pt x="0" y="4653"/>
                      </a:moveTo>
                      <a:lnTo>
                        <a:pt x="21039" y="16880"/>
                      </a:lnTo>
                      <a:lnTo>
                        <a:pt x="29095" y="12228"/>
                      </a:lnTo>
                      <a:lnTo>
                        <a:pt x="8057" y="0"/>
                      </a:lnTo>
                      <a:close/>
                    </a:path>
                  </a:pathLst>
                </a:custGeom>
                <a:solidFill>
                  <a:srgbClr val="216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3710225" y="3043975"/>
                  <a:ext cx="995350" cy="576875"/>
                </a:xfrm>
                <a:custGeom>
                  <a:avLst/>
                  <a:gdLst/>
                  <a:ahLst/>
                  <a:cxnLst/>
                  <a:rect l="l" t="t" r="r" b="b"/>
                  <a:pathLst>
                    <a:path w="39814" h="23075" extrusionOk="0">
                      <a:moveTo>
                        <a:pt x="15712" y="186"/>
                      </a:moveTo>
                      <a:cubicBezTo>
                        <a:pt x="16037" y="0"/>
                        <a:pt x="16560" y="0"/>
                        <a:pt x="16882" y="186"/>
                      </a:cubicBezTo>
                      <a:lnTo>
                        <a:pt x="39493" y="13328"/>
                      </a:lnTo>
                      <a:cubicBezTo>
                        <a:pt x="39814" y="13514"/>
                        <a:pt x="39812" y="13818"/>
                        <a:pt x="39488" y="14004"/>
                      </a:cubicBezTo>
                      <a:lnTo>
                        <a:pt x="24101" y="22888"/>
                      </a:lnTo>
                      <a:cubicBezTo>
                        <a:pt x="23778" y="23075"/>
                        <a:pt x="23255" y="23075"/>
                        <a:pt x="22933" y="22889"/>
                      </a:cubicBezTo>
                      <a:lnTo>
                        <a:pt x="320" y="9747"/>
                      </a:lnTo>
                      <a:cubicBezTo>
                        <a:pt x="0" y="9561"/>
                        <a:pt x="1" y="9258"/>
                        <a:pt x="326" y="9071"/>
                      </a:cubicBezTo>
                      <a:close/>
                      <a:moveTo>
                        <a:pt x="28558" y="18730"/>
                      </a:moveTo>
                      <a:lnTo>
                        <a:pt x="36614" y="14078"/>
                      </a:lnTo>
                      <a:lnTo>
                        <a:pt x="15576" y="1850"/>
                      </a:lnTo>
                      <a:lnTo>
                        <a:pt x="7519" y="6503"/>
                      </a:lnTo>
                      <a:lnTo>
                        <a:pt x="28558" y="18730"/>
                      </a:lnTo>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3905800" y="3094700"/>
                  <a:ext cx="712050" cy="413050"/>
                </a:xfrm>
                <a:custGeom>
                  <a:avLst/>
                  <a:gdLst/>
                  <a:ahLst/>
                  <a:cxnLst/>
                  <a:rect l="l" t="t" r="r" b="b"/>
                  <a:pathLst>
                    <a:path w="28482" h="16522" extrusionOk="0">
                      <a:moveTo>
                        <a:pt x="7718" y="45"/>
                      </a:moveTo>
                      <a:cubicBezTo>
                        <a:pt x="7796" y="0"/>
                        <a:pt x="7921" y="0"/>
                        <a:pt x="8000" y="45"/>
                      </a:cubicBezTo>
                      <a:lnTo>
                        <a:pt x="8970" y="610"/>
                      </a:lnTo>
                      <a:cubicBezTo>
                        <a:pt x="9048" y="654"/>
                        <a:pt x="9047" y="728"/>
                        <a:pt x="8969" y="773"/>
                      </a:cubicBezTo>
                      <a:lnTo>
                        <a:pt x="8221" y="1205"/>
                      </a:lnTo>
                      <a:cubicBezTo>
                        <a:pt x="8143" y="1250"/>
                        <a:pt x="8017" y="1250"/>
                        <a:pt x="7938" y="1205"/>
                      </a:cubicBezTo>
                      <a:lnTo>
                        <a:pt x="6968" y="642"/>
                      </a:lnTo>
                      <a:cubicBezTo>
                        <a:pt x="6890" y="596"/>
                        <a:pt x="6891" y="523"/>
                        <a:pt x="6970" y="478"/>
                      </a:cubicBezTo>
                      <a:close/>
                      <a:moveTo>
                        <a:pt x="8331" y="1268"/>
                      </a:moveTo>
                      <a:cubicBezTo>
                        <a:pt x="8252" y="1314"/>
                        <a:pt x="8251" y="1388"/>
                        <a:pt x="8329" y="1432"/>
                      </a:cubicBezTo>
                      <a:lnTo>
                        <a:pt x="9299" y="1996"/>
                      </a:lnTo>
                      <a:cubicBezTo>
                        <a:pt x="9378" y="2042"/>
                        <a:pt x="9503" y="2041"/>
                        <a:pt x="9583" y="1996"/>
                      </a:cubicBezTo>
                      <a:lnTo>
                        <a:pt x="10330" y="1564"/>
                      </a:lnTo>
                      <a:cubicBezTo>
                        <a:pt x="10408" y="1519"/>
                        <a:pt x="10410" y="1446"/>
                        <a:pt x="10331" y="1400"/>
                      </a:cubicBezTo>
                      <a:lnTo>
                        <a:pt x="9361" y="836"/>
                      </a:lnTo>
                      <a:cubicBezTo>
                        <a:pt x="9283" y="792"/>
                        <a:pt x="9156" y="792"/>
                        <a:pt x="9079" y="836"/>
                      </a:cubicBezTo>
                      <a:close/>
                      <a:moveTo>
                        <a:pt x="9718" y="2075"/>
                      </a:moveTo>
                      <a:cubicBezTo>
                        <a:pt x="9640" y="2121"/>
                        <a:pt x="9640" y="2195"/>
                        <a:pt x="9716" y="2239"/>
                      </a:cubicBezTo>
                      <a:lnTo>
                        <a:pt x="10686" y="2803"/>
                      </a:lnTo>
                      <a:cubicBezTo>
                        <a:pt x="10765" y="2848"/>
                        <a:pt x="10892" y="2848"/>
                        <a:pt x="10972" y="2803"/>
                      </a:cubicBezTo>
                      <a:lnTo>
                        <a:pt x="11719" y="2371"/>
                      </a:lnTo>
                      <a:cubicBezTo>
                        <a:pt x="11796" y="2326"/>
                        <a:pt x="11796" y="2252"/>
                        <a:pt x="11719" y="2207"/>
                      </a:cubicBezTo>
                      <a:lnTo>
                        <a:pt x="10748" y="1644"/>
                      </a:lnTo>
                      <a:cubicBezTo>
                        <a:pt x="10672" y="1598"/>
                        <a:pt x="10544" y="1598"/>
                        <a:pt x="10466" y="1644"/>
                      </a:cubicBezTo>
                      <a:close/>
                      <a:moveTo>
                        <a:pt x="11123" y="2891"/>
                      </a:moveTo>
                      <a:cubicBezTo>
                        <a:pt x="11043" y="2937"/>
                        <a:pt x="11043" y="3009"/>
                        <a:pt x="11120" y="3055"/>
                      </a:cubicBezTo>
                      <a:lnTo>
                        <a:pt x="12090" y="3619"/>
                      </a:lnTo>
                      <a:cubicBezTo>
                        <a:pt x="12168" y="3664"/>
                        <a:pt x="12294" y="3663"/>
                        <a:pt x="12373" y="3619"/>
                      </a:cubicBezTo>
                      <a:lnTo>
                        <a:pt x="13121" y="3187"/>
                      </a:lnTo>
                      <a:cubicBezTo>
                        <a:pt x="13199" y="3141"/>
                        <a:pt x="13200" y="3069"/>
                        <a:pt x="13122" y="3023"/>
                      </a:cubicBezTo>
                      <a:lnTo>
                        <a:pt x="12151" y="2459"/>
                      </a:lnTo>
                      <a:cubicBezTo>
                        <a:pt x="12074" y="2414"/>
                        <a:pt x="11947" y="2414"/>
                        <a:pt x="11870" y="2459"/>
                      </a:cubicBezTo>
                      <a:close/>
                      <a:moveTo>
                        <a:pt x="12510" y="3697"/>
                      </a:moveTo>
                      <a:cubicBezTo>
                        <a:pt x="12431" y="3742"/>
                        <a:pt x="12430" y="3816"/>
                        <a:pt x="12508" y="3861"/>
                      </a:cubicBezTo>
                      <a:lnTo>
                        <a:pt x="13478" y="4425"/>
                      </a:lnTo>
                      <a:cubicBezTo>
                        <a:pt x="13557" y="4471"/>
                        <a:pt x="13684" y="4471"/>
                        <a:pt x="13762" y="4425"/>
                      </a:cubicBezTo>
                      <a:lnTo>
                        <a:pt x="14509" y="3993"/>
                      </a:lnTo>
                      <a:cubicBezTo>
                        <a:pt x="14588" y="3948"/>
                        <a:pt x="14589" y="3875"/>
                        <a:pt x="14509" y="3829"/>
                      </a:cubicBezTo>
                      <a:lnTo>
                        <a:pt x="13540" y="3265"/>
                      </a:lnTo>
                      <a:cubicBezTo>
                        <a:pt x="13462" y="3221"/>
                        <a:pt x="13336" y="3221"/>
                        <a:pt x="13258" y="3265"/>
                      </a:cubicBezTo>
                      <a:close/>
                      <a:moveTo>
                        <a:pt x="13899" y="4505"/>
                      </a:moveTo>
                      <a:cubicBezTo>
                        <a:pt x="13821" y="4551"/>
                        <a:pt x="13820" y="4624"/>
                        <a:pt x="13898" y="4669"/>
                      </a:cubicBezTo>
                      <a:lnTo>
                        <a:pt x="14869" y="5234"/>
                      </a:lnTo>
                      <a:cubicBezTo>
                        <a:pt x="14945" y="5278"/>
                        <a:pt x="15073" y="5277"/>
                        <a:pt x="15151" y="5232"/>
                      </a:cubicBezTo>
                      <a:lnTo>
                        <a:pt x="15899" y="4800"/>
                      </a:lnTo>
                      <a:cubicBezTo>
                        <a:pt x="15976" y="4756"/>
                        <a:pt x="15978" y="4683"/>
                        <a:pt x="15900" y="4637"/>
                      </a:cubicBezTo>
                      <a:lnTo>
                        <a:pt x="14929" y="4073"/>
                      </a:lnTo>
                      <a:cubicBezTo>
                        <a:pt x="14852" y="4027"/>
                        <a:pt x="14725" y="4028"/>
                        <a:pt x="14647" y="4073"/>
                      </a:cubicBezTo>
                      <a:close/>
                      <a:moveTo>
                        <a:pt x="15288" y="5311"/>
                      </a:moveTo>
                      <a:cubicBezTo>
                        <a:pt x="15209" y="5357"/>
                        <a:pt x="15208" y="5432"/>
                        <a:pt x="15287" y="5476"/>
                      </a:cubicBezTo>
                      <a:lnTo>
                        <a:pt x="16257" y="6040"/>
                      </a:lnTo>
                      <a:cubicBezTo>
                        <a:pt x="16334" y="6085"/>
                        <a:pt x="16461" y="6085"/>
                        <a:pt x="16540" y="6040"/>
                      </a:cubicBezTo>
                      <a:lnTo>
                        <a:pt x="17288" y="5608"/>
                      </a:lnTo>
                      <a:cubicBezTo>
                        <a:pt x="17366" y="5563"/>
                        <a:pt x="17366" y="5490"/>
                        <a:pt x="17289" y="5444"/>
                      </a:cubicBezTo>
                      <a:lnTo>
                        <a:pt x="16319" y="4881"/>
                      </a:lnTo>
                      <a:cubicBezTo>
                        <a:pt x="16240" y="4836"/>
                        <a:pt x="16112" y="4836"/>
                        <a:pt x="16035" y="4881"/>
                      </a:cubicBezTo>
                      <a:close/>
                      <a:moveTo>
                        <a:pt x="16677" y="6120"/>
                      </a:moveTo>
                      <a:cubicBezTo>
                        <a:pt x="16600" y="6165"/>
                        <a:pt x="16599" y="6238"/>
                        <a:pt x="16675" y="6284"/>
                      </a:cubicBezTo>
                      <a:lnTo>
                        <a:pt x="17646" y="6847"/>
                      </a:lnTo>
                      <a:cubicBezTo>
                        <a:pt x="17724" y="6892"/>
                        <a:pt x="17852" y="6892"/>
                        <a:pt x="17930" y="6847"/>
                      </a:cubicBezTo>
                      <a:lnTo>
                        <a:pt x="18678" y="6416"/>
                      </a:lnTo>
                      <a:cubicBezTo>
                        <a:pt x="18755" y="6371"/>
                        <a:pt x="18755" y="6297"/>
                        <a:pt x="18678" y="6251"/>
                      </a:cubicBezTo>
                      <a:lnTo>
                        <a:pt x="17708" y="5688"/>
                      </a:lnTo>
                      <a:cubicBezTo>
                        <a:pt x="17631" y="5642"/>
                        <a:pt x="17503" y="5642"/>
                        <a:pt x="17425" y="5688"/>
                      </a:cubicBezTo>
                      <a:close/>
                      <a:moveTo>
                        <a:pt x="18067" y="6926"/>
                      </a:moveTo>
                      <a:cubicBezTo>
                        <a:pt x="17988" y="6972"/>
                        <a:pt x="17987" y="7046"/>
                        <a:pt x="18065" y="7090"/>
                      </a:cubicBezTo>
                      <a:lnTo>
                        <a:pt x="19035" y="7654"/>
                      </a:lnTo>
                      <a:cubicBezTo>
                        <a:pt x="19113" y="7700"/>
                        <a:pt x="19239" y="7699"/>
                        <a:pt x="19318" y="7654"/>
                      </a:cubicBezTo>
                      <a:lnTo>
                        <a:pt x="20066" y="7222"/>
                      </a:lnTo>
                      <a:cubicBezTo>
                        <a:pt x="20144" y="7177"/>
                        <a:pt x="20146" y="7104"/>
                        <a:pt x="20066" y="7058"/>
                      </a:cubicBezTo>
                      <a:lnTo>
                        <a:pt x="19096" y="6495"/>
                      </a:lnTo>
                      <a:cubicBezTo>
                        <a:pt x="19018" y="6450"/>
                        <a:pt x="18891" y="6450"/>
                        <a:pt x="18814" y="6495"/>
                      </a:cubicBezTo>
                      <a:close/>
                      <a:moveTo>
                        <a:pt x="19459" y="7735"/>
                      </a:moveTo>
                      <a:cubicBezTo>
                        <a:pt x="19380" y="7781"/>
                        <a:pt x="19379" y="7855"/>
                        <a:pt x="19457" y="7900"/>
                      </a:cubicBezTo>
                      <a:lnTo>
                        <a:pt x="20429" y="8464"/>
                      </a:lnTo>
                      <a:cubicBezTo>
                        <a:pt x="20505" y="8509"/>
                        <a:pt x="20633" y="8509"/>
                        <a:pt x="20712" y="8463"/>
                      </a:cubicBezTo>
                      <a:lnTo>
                        <a:pt x="21460" y="8031"/>
                      </a:lnTo>
                      <a:cubicBezTo>
                        <a:pt x="21537" y="7987"/>
                        <a:pt x="21537" y="7914"/>
                        <a:pt x="21461" y="7868"/>
                      </a:cubicBezTo>
                      <a:lnTo>
                        <a:pt x="20491" y="7304"/>
                      </a:lnTo>
                      <a:cubicBezTo>
                        <a:pt x="20412" y="7259"/>
                        <a:pt x="20285" y="7259"/>
                        <a:pt x="20206" y="7303"/>
                      </a:cubicBezTo>
                      <a:close/>
                      <a:moveTo>
                        <a:pt x="20848" y="8541"/>
                      </a:moveTo>
                      <a:cubicBezTo>
                        <a:pt x="20769" y="8587"/>
                        <a:pt x="20768" y="8661"/>
                        <a:pt x="20846" y="8706"/>
                      </a:cubicBezTo>
                      <a:lnTo>
                        <a:pt x="21816" y="9269"/>
                      </a:lnTo>
                      <a:cubicBezTo>
                        <a:pt x="21895" y="9315"/>
                        <a:pt x="22020" y="9315"/>
                        <a:pt x="22099" y="9269"/>
                      </a:cubicBezTo>
                      <a:lnTo>
                        <a:pt x="22847" y="8838"/>
                      </a:lnTo>
                      <a:cubicBezTo>
                        <a:pt x="22925" y="8794"/>
                        <a:pt x="22927" y="8719"/>
                        <a:pt x="22848" y="8674"/>
                      </a:cubicBezTo>
                      <a:lnTo>
                        <a:pt x="21878" y="8111"/>
                      </a:lnTo>
                      <a:cubicBezTo>
                        <a:pt x="21799" y="8065"/>
                        <a:pt x="21674" y="8066"/>
                        <a:pt x="21596" y="8111"/>
                      </a:cubicBezTo>
                      <a:close/>
                      <a:moveTo>
                        <a:pt x="22238" y="9350"/>
                      </a:moveTo>
                      <a:cubicBezTo>
                        <a:pt x="22158" y="9395"/>
                        <a:pt x="22158" y="9468"/>
                        <a:pt x="22235" y="9514"/>
                      </a:cubicBezTo>
                      <a:lnTo>
                        <a:pt x="23206" y="10078"/>
                      </a:lnTo>
                      <a:cubicBezTo>
                        <a:pt x="23283" y="10122"/>
                        <a:pt x="23410" y="10122"/>
                        <a:pt x="23490" y="10077"/>
                      </a:cubicBezTo>
                      <a:lnTo>
                        <a:pt x="24238" y="9645"/>
                      </a:lnTo>
                      <a:cubicBezTo>
                        <a:pt x="24314" y="9600"/>
                        <a:pt x="24315" y="9528"/>
                        <a:pt x="24238" y="9482"/>
                      </a:cubicBezTo>
                      <a:lnTo>
                        <a:pt x="23266" y="8918"/>
                      </a:lnTo>
                      <a:cubicBezTo>
                        <a:pt x="23189" y="8872"/>
                        <a:pt x="23062" y="8872"/>
                        <a:pt x="22984" y="8918"/>
                      </a:cubicBezTo>
                      <a:close/>
                      <a:moveTo>
                        <a:pt x="23625" y="10155"/>
                      </a:moveTo>
                      <a:cubicBezTo>
                        <a:pt x="23547" y="10201"/>
                        <a:pt x="23546" y="10276"/>
                        <a:pt x="23624" y="10320"/>
                      </a:cubicBezTo>
                      <a:lnTo>
                        <a:pt x="24593" y="10884"/>
                      </a:lnTo>
                      <a:cubicBezTo>
                        <a:pt x="24672" y="10929"/>
                        <a:pt x="24799" y="10929"/>
                        <a:pt x="24877" y="10884"/>
                      </a:cubicBezTo>
                      <a:lnTo>
                        <a:pt x="25625" y="10452"/>
                      </a:lnTo>
                      <a:cubicBezTo>
                        <a:pt x="25704" y="10408"/>
                        <a:pt x="25704" y="10333"/>
                        <a:pt x="25625" y="10287"/>
                      </a:cubicBezTo>
                      <a:lnTo>
                        <a:pt x="24655" y="9724"/>
                      </a:lnTo>
                      <a:cubicBezTo>
                        <a:pt x="24577" y="9680"/>
                        <a:pt x="24450" y="9680"/>
                        <a:pt x="24373" y="9724"/>
                      </a:cubicBezTo>
                      <a:close/>
                      <a:moveTo>
                        <a:pt x="25015" y="10964"/>
                      </a:moveTo>
                      <a:cubicBezTo>
                        <a:pt x="24937" y="11009"/>
                        <a:pt x="24936" y="11083"/>
                        <a:pt x="25013" y="11128"/>
                      </a:cubicBezTo>
                      <a:lnTo>
                        <a:pt x="25984" y="11692"/>
                      </a:lnTo>
                      <a:cubicBezTo>
                        <a:pt x="26061" y="11737"/>
                        <a:pt x="26188" y="11736"/>
                        <a:pt x="26267" y="11692"/>
                      </a:cubicBezTo>
                      <a:lnTo>
                        <a:pt x="27013" y="11260"/>
                      </a:lnTo>
                      <a:cubicBezTo>
                        <a:pt x="27091" y="11215"/>
                        <a:pt x="27093" y="11142"/>
                        <a:pt x="27016" y="11096"/>
                      </a:cubicBezTo>
                      <a:lnTo>
                        <a:pt x="26045" y="10533"/>
                      </a:lnTo>
                      <a:cubicBezTo>
                        <a:pt x="25968" y="10487"/>
                        <a:pt x="25841" y="10487"/>
                        <a:pt x="25763" y="10533"/>
                      </a:cubicBezTo>
                      <a:close/>
                      <a:moveTo>
                        <a:pt x="26403" y="11770"/>
                      </a:moveTo>
                      <a:cubicBezTo>
                        <a:pt x="26324" y="11816"/>
                        <a:pt x="26324" y="11890"/>
                        <a:pt x="26402" y="11935"/>
                      </a:cubicBezTo>
                      <a:lnTo>
                        <a:pt x="27373" y="12498"/>
                      </a:lnTo>
                      <a:cubicBezTo>
                        <a:pt x="27450" y="12543"/>
                        <a:pt x="27577" y="12543"/>
                        <a:pt x="27656" y="12498"/>
                      </a:cubicBezTo>
                      <a:lnTo>
                        <a:pt x="28404" y="12066"/>
                      </a:lnTo>
                      <a:cubicBezTo>
                        <a:pt x="28482" y="12022"/>
                        <a:pt x="28482" y="11948"/>
                        <a:pt x="28404" y="11903"/>
                      </a:cubicBezTo>
                      <a:lnTo>
                        <a:pt x="27434" y="11340"/>
                      </a:lnTo>
                      <a:cubicBezTo>
                        <a:pt x="27356" y="11294"/>
                        <a:pt x="27228" y="11294"/>
                        <a:pt x="27151" y="11338"/>
                      </a:cubicBezTo>
                      <a:close/>
                      <a:moveTo>
                        <a:pt x="5823" y="1140"/>
                      </a:moveTo>
                      <a:cubicBezTo>
                        <a:pt x="5744" y="1184"/>
                        <a:pt x="5744" y="1258"/>
                        <a:pt x="5822" y="1302"/>
                      </a:cubicBezTo>
                      <a:lnTo>
                        <a:pt x="9094" y="3204"/>
                      </a:lnTo>
                      <a:cubicBezTo>
                        <a:pt x="9171" y="3249"/>
                        <a:pt x="9297" y="3249"/>
                        <a:pt x="9376" y="3204"/>
                      </a:cubicBezTo>
                      <a:lnTo>
                        <a:pt x="10124" y="2773"/>
                      </a:lnTo>
                      <a:cubicBezTo>
                        <a:pt x="10202" y="2727"/>
                        <a:pt x="10202" y="2655"/>
                        <a:pt x="10125" y="2609"/>
                      </a:cubicBezTo>
                      <a:lnTo>
                        <a:pt x="6853" y="708"/>
                      </a:lnTo>
                      <a:cubicBezTo>
                        <a:pt x="6774" y="662"/>
                        <a:pt x="6650" y="662"/>
                        <a:pt x="6571" y="708"/>
                      </a:cubicBezTo>
                      <a:close/>
                      <a:moveTo>
                        <a:pt x="9521" y="3289"/>
                      </a:moveTo>
                      <a:cubicBezTo>
                        <a:pt x="9443" y="3333"/>
                        <a:pt x="9443" y="3407"/>
                        <a:pt x="9521" y="3453"/>
                      </a:cubicBezTo>
                      <a:lnTo>
                        <a:pt x="10492" y="4016"/>
                      </a:lnTo>
                      <a:cubicBezTo>
                        <a:pt x="10569" y="4061"/>
                        <a:pt x="10696" y="4061"/>
                        <a:pt x="10774" y="4016"/>
                      </a:cubicBezTo>
                      <a:lnTo>
                        <a:pt x="11523" y="3585"/>
                      </a:lnTo>
                      <a:cubicBezTo>
                        <a:pt x="11600" y="3539"/>
                        <a:pt x="11600" y="3465"/>
                        <a:pt x="11523" y="3421"/>
                      </a:cubicBezTo>
                      <a:lnTo>
                        <a:pt x="10552" y="2857"/>
                      </a:lnTo>
                      <a:cubicBezTo>
                        <a:pt x="10474" y="2812"/>
                        <a:pt x="10348" y="2811"/>
                        <a:pt x="10269" y="2857"/>
                      </a:cubicBezTo>
                      <a:close/>
                      <a:moveTo>
                        <a:pt x="10910" y="4095"/>
                      </a:moveTo>
                      <a:cubicBezTo>
                        <a:pt x="10831" y="4141"/>
                        <a:pt x="10830" y="4213"/>
                        <a:pt x="10909" y="4259"/>
                      </a:cubicBezTo>
                      <a:lnTo>
                        <a:pt x="11880" y="4823"/>
                      </a:lnTo>
                      <a:cubicBezTo>
                        <a:pt x="11958" y="4868"/>
                        <a:pt x="12084" y="4869"/>
                        <a:pt x="12163" y="4823"/>
                      </a:cubicBezTo>
                      <a:lnTo>
                        <a:pt x="12911" y="4391"/>
                      </a:lnTo>
                      <a:cubicBezTo>
                        <a:pt x="12990" y="4345"/>
                        <a:pt x="12990" y="4273"/>
                        <a:pt x="12911" y="4227"/>
                      </a:cubicBezTo>
                      <a:lnTo>
                        <a:pt x="11941" y="3664"/>
                      </a:lnTo>
                      <a:cubicBezTo>
                        <a:pt x="11862" y="3618"/>
                        <a:pt x="11737" y="3618"/>
                        <a:pt x="11658" y="3664"/>
                      </a:cubicBezTo>
                      <a:close/>
                      <a:moveTo>
                        <a:pt x="12300" y="4903"/>
                      </a:moveTo>
                      <a:cubicBezTo>
                        <a:pt x="12222" y="4949"/>
                        <a:pt x="12221" y="5021"/>
                        <a:pt x="12299" y="5067"/>
                      </a:cubicBezTo>
                      <a:lnTo>
                        <a:pt x="13270" y="5630"/>
                      </a:lnTo>
                      <a:cubicBezTo>
                        <a:pt x="13347" y="5675"/>
                        <a:pt x="13474" y="5675"/>
                        <a:pt x="13552" y="5630"/>
                      </a:cubicBezTo>
                      <a:lnTo>
                        <a:pt x="14301" y="5199"/>
                      </a:lnTo>
                      <a:cubicBezTo>
                        <a:pt x="14378" y="5154"/>
                        <a:pt x="14380" y="5080"/>
                        <a:pt x="14301" y="5036"/>
                      </a:cubicBezTo>
                      <a:lnTo>
                        <a:pt x="13330" y="4471"/>
                      </a:lnTo>
                      <a:cubicBezTo>
                        <a:pt x="13253" y="4426"/>
                        <a:pt x="13127" y="4426"/>
                        <a:pt x="13049" y="4471"/>
                      </a:cubicBezTo>
                      <a:close/>
                      <a:moveTo>
                        <a:pt x="13688" y="5709"/>
                      </a:moveTo>
                      <a:cubicBezTo>
                        <a:pt x="13609" y="5755"/>
                        <a:pt x="13610" y="5827"/>
                        <a:pt x="13688" y="5873"/>
                      </a:cubicBezTo>
                      <a:lnTo>
                        <a:pt x="14657" y="6437"/>
                      </a:lnTo>
                      <a:cubicBezTo>
                        <a:pt x="14736" y="6482"/>
                        <a:pt x="14862" y="6483"/>
                        <a:pt x="14940" y="6437"/>
                      </a:cubicBezTo>
                      <a:lnTo>
                        <a:pt x="15688" y="6005"/>
                      </a:lnTo>
                      <a:cubicBezTo>
                        <a:pt x="15767" y="5959"/>
                        <a:pt x="15767" y="5887"/>
                        <a:pt x="15688" y="5841"/>
                      </a:cubicBezTo>
                      <a:lnTo>
                        <a:pt x="14719" y="5277"/>
                      </a:lnTo>
                      <a:cubicBezTo>
                        <a:pt x="14641" y="5233"/>
                        <a:pt x="14514" y="5233"/>
                        <a:pt x="14437" y="5277"/>
                      </a:cubicBezTo>
                      <a:close/>
                      <a:moveTo>
                        <a:pt x="15078" y="6517"/>
                      </a:moveTo>
                      <a:cubicBezTo>
                        <a:pt x="15000" y="6561"/>
                        <a:pt x="15000" y="6635"/>
                        <a:pt x="15077" y="6681"/>
                      </a:cubicBezTo>
                      <a:lnTo>
                        <a:pt x="16046" y="7244"/>
                      </a:lnTo>
                      <a:cubicBezTo>
                        <a:pt x="16125" y="7289"/>
                        <a:pt x="16251" y="7289"/>
                        <a:pt x="16329" y="7244"/>
                      </a:cubicBezTo>
                      <a:lnTo>
                        <a:pt x="17077" y="6813"/>
                      </a:lnTo>
                      <a:cubicBezTo>
                        <a:pt x="17156" y="6767"/>
                        <a:pt x="17156" y="6694"/>
                        <a:pt x="17079" y="6649"/>
                      </a:cubicBezTo>
                      <a:lnTo>
                        <a:pt x="16108" y="6085"/>
                      </a:lnTo>
                      <a:cubicBezTo>
                        <a:pt x="16029" y="6040"/>
                        <a:pt x="15904" y="6040"/>
                        <a:pt x="15825" y="6085"/>
                      </a:cubicBezTo>
                      <a:close/>
                      <a:moveTo>
                        <a:pt x="16466" y="7323"/>
                      </a:moveTo>
                      <a:cubicBezTo>
                        <a:pt x="16387" y="7369"/>
                        <a:pt x="16388" y="7442"/>
                        <a:pt x="16466" y="7488"/>
                      </a:cubicBezTo>
                      <a:lnTo>
                        <a:pt x="17436" y="8052"/>
                      </a:lnTo>
                      <a:cubicBezTo>
                        <a:pt x="17513" y="8097"/>
                        <a:pt x="17639" y="8097"/>
                        <a:pt x="17718" y="8052"/>
                      </a:cubicBezTo>
                      <a:lnTo>
                        <a:pt x="18466" y="7619"/>
                      </a:lnTo>
                      <a:cubicBezTo>
                        <a:pt x="18545" y="7574"/>
                        <a:pt x="18544" y="7501"/>
                        <a:pt x="18467" y="7456"/>
                      </a:cubicBezTo>
                      <a:lnTo>
                        <a:pt x="17496" y="6892"/>
                      </a:lnTo>
                      <a:cubicBezTo>
                        <a:pt x="17418" y="6847"/>
                        <a:pt x="17291" y="6847"/>
                        <a:pt x="17213" y="6892"/>
                      </a:cubicBezTo>
                      <a:close/>
                      <a:moveTo>
                        <a:pt x="17859" y="8133"/>
                      </a:moveTo>
                      <a:cubicBezTo>
                        <a:pt x="17781" y="8179"/>
                        <a:pt x="17782" y="8252"/>
                        <a:pt x="17858" y="8297"/>
                      </a:cubicBezTo>
                      <a:lnTo>
                        <a:pt x="18828" y="8861"/>
                      </a:lnTo>
                      <a:cubicBezTo>
                        <a:pt x="18906" y="8906"/>
                        <a:pt x="19033" y="8906"/>
                        <a:pt x="19112" y="8862"/>
                      </a:cubicBezTo>
                      <a:lnTo>
                        <a:pt x="19859" y="8430"/>
                      </a:lnTo>
                      <a:cubicBezTo>
                        <a:pt x="19937" y="8384"/>
                        <a:pt x="19937" y="8311"/>
                        <a:pt x="19859" y="8265"/>
                      </a:cubicBezTo>
                      <a:lnTo>
                        <a:pt x="18889" y="7702"/>
                      </a:lnTo>
                      <a:cubicBezTo>
                        <a:pt x="18812" y="7656"/>
                        <a:pt x="18685" y="7656"/>
                        <a:pt x="18607" y="7702"/>
                      </a:cubicBezTo>
                      <a:close/>
                      <a:moveTo>
                        <a:pt x="19248" y="8940"/>
                      </a:moveTo>
                      <a:cubicBezTo>
                        <a:pt x="19168" y="8986"/>
                        <a:pt x="19168" y="9058"/>
                        <a:pt x="19247" y="9104"/>
                      </a:cubicBezTo>
                      <a:lnTo>
                        <a:pt x="20217" y="9667"/>
                      </a:lnTo>
                      <a:cubicBezTo>
                        <a:pt x="20295" y="9713"/>
                        <a:pt x="20421" y="9713"/>
                        <a:pt x="20499" y="9667"/>
                      </a:cubicBezTo>
                      <a:lnTo>
                        <a:pt x="21247" y="9235"/>
                      </a:lnTo>
                      <a:cubicBezTo>
                        <a:pt x="21326" y="9189"/>
                        <a:pt x="21326" y="9117"/>
                        <a:pt x="21248" y="9071"/>
                      </a:cubicBezTo>
                      <a:lnTo>
                        <a:pt x="20278" y="8508"/>
                      </a:lnTo>
                      <a:cubicBezTo>
                        <a:pt x="20200" y="8463"/>
                        <a:pt x="20075" y="8463"/>
                        <a:pt x="19996" y="8508"/>
                      </a:cubicBezTo>
                      <a:close/>
                      <a:moveTo>
                        <a:pt x="20636" y="9747"/>
                      </a:moveTo>
                      <a:cubicBezTo>
                        <a:pt x="20559" y="9793"/>
                        <a:pt x="20559" y="9866"/>
                        <a:pt x="20637" y="9911"/>
                      </a:cubicBezTo>
                      <a:lnTo>
                        <a:pt x="21608" y="10475"/>
                      </a:lnTo>
                      <a:cubicBezTo>
                        <a:pt x="21684" y="10519"/>
                        <a:pt x="21811" y="10520"/>
                        <a:pt x="21890" y="10475"/>
                      </a:cubicBezTo>
                      <a:lnTo>
                        <a:pt x="22636" y="10043"/>
                      </a:lnTo>
                      <a:cubicBezTo>
                        <a:pt x="22715" y="9998"/>
                        <a:pt x="22715" y="9925"/>
                        <a:pt x="22638" y="9880"/>
                      </a:cubicBezTo>
                      <a:lnTo>
                        <a:pt x="21667" y="9316"/>
                      </a:lnTo>
                      <a:cubicBezTo>
                        <a:pt x="21590" y="9270"/>
                        <a:pt x="21462" y="9269"/>
                        <a:pt x="21383" y="9315"/>
                      </a:cubicBezTo>
                      <a:close/>
                      <a:moveTo>
                        <a:pt x="22026" y="10554"/>
                      </a:moveTo>
                      <a:cubicBezTo>
                        <a:pt x="21947" y="10600"/>
                        <a:pt x="21946" y="10672"/>
                        <a:pt x="22025" y="10718"/>
                      </a:cubicBezTo>
                      <a:lnTo>
                        <a:pt x="22996" y="11281"/>
                      </a:lnTo>
                      <a:cubicBezTo>
                        <a:pt x="23074" y="11327"/>
                        <a:pt x="23200" y="11327"/>
                        <a:pt x="23279" y="11282"/>
                      </a:cubicBezTo>
                      <a:lnTo>
                        <a:pt x="24027" y="10850"/>
                      </a:lnTo>
                      <a:cubicBezTo>
                        <a:pt x="24105" y="10804"/>
                        <a:pt x="24105" y="10732"/>
                        <a:pt x="24027" y="10685"/>
                      </a:cubicBezTo>
                      <a:lnTo>
                        <a:pt x="23056" y="10122"/>
                      </a:lnTo>
                      <a:cubicBezTo>
                        <a:pt x="22978" y="10077"/>
                        <a:pt x="22851" y="10077"/>
                        <a:pt x="22774" y="10122"/>
                      </a:cubicBezTo>
                      <a:close/>
                      <a:moveTo>
                        <a:pt x="23415" y="11362"/>
                      </a:moveTo>
                      <a:cubicBezTo>
                        <a:pt x="23338" y="11408"/>
                        <a:pt x="23337" y="11480"/>
                        <a:pt x="23415" y="11526"/>
                      </a:cubicBezTo>
                      <a:lnTo>
                        <a:pt x="24385" y="12090"/>
                      </a:lnTo>
                      <a:cubicBezTo>
                        <a:pt x="24463" y="12134"/>
                        <a:pt x="24589" y="12134"/>
                        <a:pt x="24668" y="12090"/>
                      </a:cubicBezTo>
                      <a:lnTo>
                        <a:pt x="25414" y="11658"/>
                      </a:lnTo>
                      <a:cubicBezTo>
                        <a:pt x="25494" y="11612"/>
                        <a:pt x="25494" y="11540"/>
                        <a:pt x="25417" y="11494"/>
                      </a:cubicBezTo>
                      <a:lnTo>
                        <a:pt x="24445" y="10930"/>
                      </a:lnTo>
                      <a:cubicBezTo>
                        <a:pt x="24367" y="10885"/>
                        <a:pt x="24242" y="10885"/>
                        <a:pt x="24163" y="10930"/>
                      </a:cubicBezTo>
                      <a:close/>
                      <a:moveTo>
                        <a:pt x="24804" y="12168"/>
                      </a:moveTo>
                      <a:cubicBezTo>
                        <a:pt x="24725" y="12213"/>
                        <a:pt x="24726" y="12288"/>
                        <a:pt x="24804" y="12331"/>
                      </a:cubicBezTo>
                      <a:lnTo>
                        <a:pt x="25773" y="12896"/>
                      </a:lnTo>
                      <a:cubicBezTo>
                        <a:pt x="25852" y="12941"/>
                        <a:pt x="25978" y="12942"/>
                        <a:pt x="26057" y="12896"/>
                      </a:cubicBezTo>
                      <a:lnTo>
                        <a:pt x="26804" y="12464"/>
                      </a:lnTo>
                      <a:cubicBezTo>
                        <a:pt x="26883" y="12418"/>
                        <a:pt x="26883" y="12345"/>
                        <a:pt x="26804" y="12299"/>
                      </a:cubicBezTo>
                      <a:lnTo>
                        <a:pt x="25835" y="11736"/>
                      </a:lnTo>
                      <a:cubicBezTo>
                        <a:pt x="25758" y="11692"/>
                        <a:pt x="25630" y="11691"/>
                        <a:pt x="25552" y="11736"/>
                      </a:cubicBezTo>
                      <a:close/>
                      <a:moveTo>
                        <a:pt x="4669" y="1805"/>
                      </a:moveTo>
                      <a:cubicBezTo>
                        <a:pt x="4590" y="1850"/>
                        <a:pt x="4590" y="1923"/>
                        <a:pt x="4668" y="1968"/>
                      </a:cubicBezTo>
                      <a:lnTo>
                        <a:pt x="5716" y="2578"/>
                      </a:lnTo>
                      <a:cubicBezTo>
                        <a:pt x="5794" y="2623"/>
                        <a:pt x="5920" y="2623"/>
                        <a:pt x="5998" y="2578"/>
                      </a:cubicBezTo>
                      <a:lnTo>
                        <a:pt x="6747" y="2146"/>
                      </a:lnTo>
                      <a:cubicBezTo>
                        <a:pt x="6824" y="2100"/>
                        <a:pt x="6824" y="2028"/>
                        <a:pt x="6747" y="1982"/>
                      </a:cubicBezTo>
                      <a:lnTo>
                        <a:pt x="5698" y="1374"/>
                      </a:lnTo>
                      <a:cubicBezTo>
                        <a:pt x="5620" y="1328"/>
                        <a:pt x="5494" y="1328"/>
                        <a:pt x="5416" y="1374"/>
                      </a:cubicBezTo>
                      <a:close/>
                      <a:moveTo>
                        <a:pt x="6115" y="2645"/>
                      </a:moveTo>
                      <a:cubicBezTo>
                        <a:pt x="6035" y="2691"/>
                        <a:pt x="6036" y="2763"/>
                        <a:pt x="6115" y="2809"/>
                      </a:cubicBezTo>
                      <a:lnTo>
                        <a:pt x="7163" y="3419"/>
                      </a:lnTo>
                      <a:cubicBezTo>
                        <a:pt x="7240" y="3463"/>
                        <a:pt x="7366" y="3463"/>
                        <a:pt x="7445" y="3419"/>
                      </a:cubicBezTo>
                      <a:lnTo>
                        <a:pt x="8193" y="2987"/>
                      </a:lnTo>
                      <a:cubicBezTo>
                        <a:pt x="8271" y="2941"/>
                        <a:pt x="8272" y="2869"/>
                        <a:pt x="8194" y="2823"/>
                      </a:cubicBezTo>
                      <a:lnTo>
                        <a:pt x="7146" y="2214"/>
                      </a:lnTo>
                      <a:cubicBezTo>
                        <a:pt x="7067" y="2168"/>
                        <a:pt x="6940" y="2167"/>
                        <a:pt x="6862" y="2213"/>
                      </a:cubicBezTo>
                      <a:close/>
                      <a:moveTo>
                        <a:pt x="2378" y="3128"/>
                      </a:moveTo>
                      <a:cubicBezTo>
                        <a:pt x="2298" y="3174"/>
                        <a:pt x="2298" y="3246"/>
                        <a:pt x="2377" y="3292"/>
                      </a:cubicBezTo>
                      <a:lnTo>
                        <a:pt x="3111" y="3718"/>
                      </a:lnTo>
                      <a:cubicBezTo>
                        <a:pt x="3190" y="3763"/>
                        <a:pt x="3314" y="3763"/>
                        <a:pt x="3394" y="3718"/>
                      </a:cubicBezTo>
                      <a:lnTo>
                        <a:pt x="5281" y="2628"/>
                      </a:lnTo>
                      <a:cubicBezTo>
                        <a:pt x="5359" y="2582"/>
                        <a:pt x="5360" y="2510"/>
                        <a:pt x="5283" y="2464"/>
                      </a:cubicBezTo>
                      <a:lnTo>
                        <a:pt x="4549" y="2039"/>
                      </a:lnTo>
                      <a:cubicBezTo>
                        <a:pt x="4471" y="1993"/>
                        <a:pt x="4343" y="1993"/>
                        <a:pt x="4265" y="2039"/>
                      </a:cubicBezTo>
                      <a:close/>
                      <a:moveTo>
                        <a:pt x="4671" y="3141"/>
                      </a:moveTo>
                      <a:cubicBezTo>
                        <a:pt x="4593" y="3186"/>
                        <a:pt x="4592" y="3259"/>
                        <a:pt x="4671" y="3305"/>
                      </a:cubicBezTo>
                      <a:lnTo>
                        <a:pt x="5719" y="3914"/>
                      </a:lnTo>
                      <a:cubicBezTo>
                        <a:pt x="5797" y="3959"/>
                        <a:pt x="5925" y="3959"/>
                        <a:pt x="6002" y="3915"/>
                      </a:cubicBezTo>
                      <a:lnTo>
                        <a:pt x="6750" y="3483"/>
                      </a:lnTo>
                      <a:cubicBezTo>
                        <a:pt x="6830" y="3438"/>
                        <a:pt x="6830" y="3363"/>
                        <a:pt x="6751" y="3319"/>
                      </a:cubicBezTo>
                      <a:lnTo>
                        <a:pt x="5703" y="2709"/>
                      </a:lnTo>
                      <a:cubicBezTo>
                        <a:pt x="5625" y="2663"/>
                        <a:pt x="5499" y="2664"/>
                        <a:pt x="5420" y="2709"/>
                      </a:cubicBezTo>
                      <a:close/>
                      <a:moveTo>
                        <a:pt x="9045" y="4342"/>
                      </a:moveTo>
                      <a:cubicBezTo>
                        <a:pt x="8967" y="4387"/>
                        <a:pt x="8965" y="4459"/>
                        <a:pt x="9044" y="4505"/>
                      </a:cubicBezTo>
                      <a:lnTo>
                        <a:pt x="10014" y="5069"/>
                      </a:lnTo>
                      <a:cubicBezTo>
                        <a:pt x="10092" y="5114"/>
                        <a:pt x="10219" y="5113"/>
                        <a:pt x="10296" y="5069"/>
                      </a:cubicBezTo>
                      <a:lnTo>
                        <a:pt x="11044" y="4637"/>
                      </a:lnTo>
                      <a:cubicBezTo>
                        <a:pt x="11123" y="4591"/>
                        <a:pt x="11125" y="4519"/>
                        <a:pt x="11046" y="4473"/>
                      </a:cubicBezTo>
                      <a:lnTo>
                        <a:pt x="10076" y="3909"/>
                      </a:lnTo>
                      <a:cubicBezTo>
                        <a:pt x="9997" y="3863"/>
                        <a:pt x="9871" y="3864"/>
                        <a:pt x="9793" y="3909"/>
                      </a:cubicBezTo>
                      <a:close/>
                      <a:moveTo>
                        <a:pt x="6496" y="4187"/>
                      </a:moveTo>
                      <a:cubicBezTo>
                        <a:pt x="6417" y="4232"/>
                        <a:pt x="6417" y="4307"/>
                        <a:pt x="6496" y="4353"/>
                      </a:cubicBezTo>
                      <a:lnTo>
                        <a:pt x="8414" y="5468"/>
                      </a:lnTo>
                      <a:cubicBezTo>
                        <a:pt x="8493" y="5512"/>
                        <a:pt x="8619" y="5512"/>
                        <a:pt x="8698" y="5467"/>
                      </a:cubicBezTo>
                      <a:lnTo>
                        <a:pt x="9445" y="5035"/>
                      </a:lnTo>
                      <a:cubicBezTo>
                        <a:pt x="9524" y="4990"/>
                        <a:pt x="9525" y="4917"/>
                        <a:pt x="9447" y="4872"/>
                      </a:cubicBezTo>
                      <a:lnTo>
                        <a:pt x="8638" y="4402"/>
                      </a:lnTo>
                      <a:lnTo>
                        <a:pt x="9642" y="3822"/>
                      </a:lnTo>
                      <a:cubicBezTo>
                        <a:pt x="9720" y="3777"/>
                        <a:pt x="9720" y="3703"/>
                        <a:pt x="9644" y="3658"/>
                      </a:cubicBezTo>
                      <a:lnTo>
                        <a:pt x="8673" y="3094"/>
                      </a:lnTo>
                      <a:cubicBezTo>
                        <a:pt x="8596" y="3049"/>
                        <a:pt x="8468" y="3049"/>
                        <a:pt x="8389" y="3094"/>
                      </a:cubicBezTo>
                      <a:lnTo>
                        <a:pt x="7245" y="3755"/>
                      </a:lnTo>
                      <a:lnTo>
                        <a:pt x="6970" y="3913"/>
                      </a:lnTo>
                      <a:close/>
                      <a:moveTo>
                        <a:pt x="10432" y="5149"/>
                      </a:moveTo>
                      <a:cubicBezTo>
                        <a:pt x="10354" y="5193"/>
                        <a:pt x="10354" y="5267"/>
                        <a:pt x="10432" y="5312"/>
                      </a:cubicBezTo>
                      <a:lnTo>
                        <a:pt x="11403" y="5875"/>
                      </a:lnTo>
                      <a:cubicBezTo>
                        <a:pt x="11480" y="5921"/>
                        <a:pt x="11608" y="5921"/>
                        <a:pt x="11685" y="5875"/>
                      </a:cubicBezTo>
                      <a:lnTo>
                        <a:pt x="12433" y="5444"/>
                      </a:lnTo>
                      <a:cubicBezTo>
                        <a:pt x="12511" y="5399"/>
                        <a:pt x="12512" y="5325"/>
                        <a:pt x="12434" y="5280"/>
                      </a:cubicBezTo>
                      <a:lnTo>
                        <a:pt x="11465" y="4717"/>
                      </a:lnTo>
                      <a:cubicBezTo>
                        <a:pt x="11386" y="4671"/>
                        <a:pt x="11259" y="4671"/>
                        <a:pt x="11180" y="4717"/>
                      </a:cubicBezTo>
                      <a:close/>
                      <a:moveTo>
                        <a:pt x="11823" y="5956"/>
                      </a:moveTo>
                      <a:cubicBezTo>
                        <a:pt x="11745" y="6001"/>
                        <a:pt x="11744" y="6075"/>
                        <a:pt x="11823" y="6119"/>
                      </a:cubicBezTo>
                      <a:lnTo>
                        <a:pt x="12792" y="6684"/>
                      </a:lnTo>
                      <a:cubicBezTo>
                        <a:pt x="12870" y="6728"/>
                        <a:pt x="12997" y="6728"/>
                        <a:pt x="13075" y="6684"/>
                      </a:cubicBezTo>
                      <a:lnTo>
                        <a:pt x="13823" y="6252"/>
                      </a:lnTo>
                      <a:cubicBezTo>
                        <a:pt x="13902" y="6207"/>
                        <a:pt x="13902" y="6133"/>
                        <a:pt x="13824" y="6087"/>
                      </a:cubicBezTo>
                      <a:lnTo>
                        <a:pt x="12854" y="5523"/>
                      </a:lnTo>
                      <a:cubicBezTo>
                        <a:pt x="12776" y="5479"/>
                        <a:pt x="12648" y="5479"/>
                        <a:pt x="12571" y="5524"/>
                      </a:cubicBezTo>
                      <a:close/>
                      <a:moveTo>
                        <a:pt x="13210" y="6763"/>
                      </a:moveTo>
                      <a:cubicBezTo>
                        <a:pt x="13132" y="6807"/>
                        <a:pt x="13132" y="6881"/>
                        <a:pt x="13210" y="6926"/>
                      </a:cubicBezTo>
                      <a:lnTo>
                        <a:pt x="14180" y="7490"/>
                      </a:lnTo>
                      <a:cubicBezTo>
                        <a:pt x="14258" y="7536"/>
                        <a:pt x="14384" y="7535"/>
                        <a:pt x="14462" y="7490"/>
                      </a:cubicBezTo>
                      <a:lnTo>
                        <a:pt x="15210" y="7058"/>
                      </a:lnTo>
                      <a:cubicBezTo>
                        <a:pt x="15289" y="7013"/>
                        <a:pt x="15290" y="6940"/>
                        <a:pt x="15212" y="6894"/>
                      </a:cubicBezTo>
                      <a:lnTo>
                        <a:pt x="14242" y="6331"/>
                      </a:lnTo>
                      <a:cubicBezTo>
                        <a:pt x="14163" y="6285"/>
                        <a:pt x="14037" y="6285"/>
                        <a:pt x="13957" y="6331"/>
                      </a:cubicBezTo>
                      <a:close/>
                      <a:moveTo>
                        <a:pt x="14601" y="7570"/>
                      </a:moveTo>
                      <a:cubicBezTo>
                        <a:pt x="14522" y="7615"/>
                        <a:pt x="14522" y="7689"/>
                        <a:pt x="14598" y="7734"/>
                      </a:cubicBezTo>
                      <a:lnTo>
                        <a:pt x="15570" y="8298"/>
                      </a:lnTo>
                      <a:cubicBezTo>
                        <a:pt x="15648" y="8342"/>
                        <a:pt x="15774" y="8342"/>
                        <a:pt x="15852" y="8298"/>
                      </a:cubicBezTo>
                      <a:lnTo>
                        <a:pt x="16600" y="7866"/>
                      </a:lnTo>
                      <a:cubicBezTo>
                        <a:pt x="16680" y="7821"/>
                        <a:pt x="16680" y="7748"/>
                        <a:pt x="16602" y="7702"/>
                      </a:cubicBezTo>
                      <a:lnTo>
                        <a:pt x="15632" y="7138"/>
                      </a:lnTo>
                      <a:cubicBezTo>
                        <a:pt x="15554" y="7093"/>
                        <a:pt x="15426" y="7093"/>
                        <a:pt x="15349" y="7138"/>
                      </a:cubicBezTo>
                      <a:close/>
                      <a:moveTo>
                        <a:pt x="15989" y="8378"/>
                      </a:moveTo>
                      <a:cubicBezTo>
                        <a:pt x="15911" y="8422"/>
                        <a:pt x="15910" y="8496"/>
                        <a:pt x="15989" y="8540"/>
                      </a:cubicBezTo>
                      <a:lnTo>
                        <a:pt x="16958" y="9104"/>
                      </a:lnTo>
                      <a:cubicBezTo>
                        <a:pt x="17037" y="9150"/>
                        <a:pt x="17163" y="9149"/>
                        <a:pt x="17241" y="9104"/>
                      </a:cubicBezTo>
                      <a:lnTo>
                        <a:pt x="17988" y="8673"/>
                      </a:lnTo>
                      <a:cubicBezTo>
                        <a:pt x="18067" y="8628"/>
                        <a:pt x="18069" y="8554"/>
                        <a:pt x="17990" y="8508"/>
                      </a:cubicBezTo>
                      <a:lnTo>
                        <a:pt x="17020" y="7946"/>
                      </a:lnTo>
                      <a:cubicBezTo>
                        <a:pt x="16941" y="7899"/>
                        <a:pt x="16816" y="7900"/>
                        <a:pt x="16737" y="7946"/>
                      </a:cubicBezTo>
                      <a:close/>
                      <a:moveTo>
                        <a:pt x="17382" y="9186"/>
                      </a:moveTo>
                      <a:cubicBezTo>
                        <a:pt x="17304" y="9231"/>
                        <a:pt x="17303" y="9305"/>
                        <a:pt x="17382" y="9350"/>
                      </a:cubicBezTo>
                      <a:lnTo>
                        <a:pt x="18351" y="9914"/>
                      </a:lnTo>
                      <a:cubicBezTo>
                        <a:pt x="18429" y="9960"/>
                        <a:pt x="18556" y="9959"/>
                        <a:pt x="18633" y="9914"/>
                      </a:cubicBezTo>
                      <a:lnTo>
                        <a:pt x="19381" y="9483"/>
                      </a:lnTo>
                      <a:cubicBezTo>
                        <a:pt x="19460" y="9437"/>
                        <a:pt x="19461" y="9364"/>
                        <a:pt x="19383" y="9318"/>
                      </a:cubicBezTo>
                      <a:lnTo>
                        <a:pt x="18413" y="8754"/>
                      </a:lnTo>
                      <a:cubicBezTo>
                        <a:pt x="18334" y="8710"/>
                        <a:pt x="18207" y="8710"/>
                        <a:pt x="18129" y="8754"/>
                      </a:cubicBezTo>
                      <a:close/>
                      <a:moveTo>
                        <a:pt x="18770" y="9994"/>
                      </a:moveTo>
                      <a:cubicBezTo>
                        <a:pt x="18692" y="10038"/>
                        <a:pt x="18692" y="10112"/>
                        <a:pt x="18769" y="10158"/>
                      </a:cubicBezTo>
                      <a:lnTo>
                        <a:pt x="19739" y="10720"/>
                      </a:lnTo>
                      <a:cubicBezTo>
                        <a:pt x="19817" y="10766"/>
                        <a:pt x="19945" y="10766"/>
                        <a:pt x="20022" y="10721"/>
                      </a:cubicBezTo>
                      <a:lnTo>
                        <a:pt x="20770" y="10289"/>
                      </a:lnTo>
                      <a:cubicBezTo>
                        <a:pt x="20849" y="10245"/>
                        <a:pt x="20850" y="10170"/>
                        <a:pt x="20771" y="10125"/>
                      </a:cubicBezTo>
                      <a:lnTo>
                        <a:pt x="19800" y="9561"/>
                      </a:lnTo>
                      <a:cubicBezTo>
                        <a:pt x="19723" y="9516"/>
                        <a:pt x="19596" y="9516"/>
                        <a:pt x="19517" y="9561"/>
                      </a:cubicBezTo>
                      <a:close/>
                      <a:moveTo>
                        <a:pt x="20160" y="10801"/>
                      </a:moveTo>
                      <a:cubicBezTo>
                        <a:pt x="20082" y="10847"/>
                        <a:pt x="20080" y="10919"/>
                        <a:pt x="20159" y="10965"/>
                      </a:cubicBezTo>
                      <a:lnTo>
                        <a:pt x="21130" y="11528"/>
                      </a:lnTo>
                      <a:cubicBezTo>
                        <a:pt x="21208" y="11574"/>
                        <a:pt x="21334" y="11574"/>
                        <a:pt x="21412" y="11528"/>
                      </a:cubicBezTo>
                      <a:lnTo>
                        <a:pt x="22160" y="11097"/>
                      </a:lnTo>
                      <a:cubicBezTo>
                        <a:pt x="22239" y="11051"/>
                        <a:pt x="22240" y="10978"/>
                        <a:pt x="22162" y="10932"/>
                      </a:cubicBezTo>
                      <a:lnTo>
                        <a:pt x="21192" y="10369"/>
                      </a:lnTo>
                      <a:cubicBezTo>
                        <a:pt x="21113" y="10323"/>
                        <a:pt x="20987" y="10323"/>
                        <a:pt x="20908" y="10369"/>
                      </a:cubicBezTo>
                      <a:close/>
                      <a:moveTo>
                        <a:pt x="21548" y="11608"/>
                      </a:moveTo>
                      <a:cubicBezTo>
                        <a:pt x="21470" y="11652"/>
                        <a:pt x="21470" y="11726"/>
                        <a:pt x="21548" y="11772"/>
                      </a:cubicBezTo>
                      <a:lnTo>
                        <a:pt x="22517" y="12336"/>
                      </a:lnTo>
                      <a:cubicBezTo>
                        <a:pt x="22595" y="12380"/>
                        <a:pt x="22723" y="12380"/>
                        <a:pt x="22800" y="12336"/>
                      </a:cubicBezTo>
                      <a:lnTo>
                        <a:pt x="23548" y="11903"/>
                      </a:lnTo>
                      <a:cubicBezTo>
                        <a:pt x="23627" y="11858"/>
                        <a:pt x="23628" y="11784"/>
                        <a:pt x="23550" y="11740"/>
                      </a:cubicBezTo>
                      <a:lnTo>
                        <a:pt x="22580" y="11176"/>
                      </a:lnTo>
                      <a:cubicBezTo>
                        <a:pt x="22501" y="11131"/>
                        <a:pt x="22375" y="11131"/>
                        <a:pt x="22296" y="11176"/>
                      </a:cubicBezTo>
                      <a:close/>
                      <a:moveTo>
                        <a:pt x="22958" y="12427"/>
                      </a:moveTo>
                      <a:cubicBezTo>
                        <a:pt x="22879" y="12473"/>
                        <a:pt x="22878" y="12545"/>
                        <a:pt x="22957" y="12591"/>
                      </a:cubicBezTo>
                      <a:lnTo>
                        <a:pt x="25078" y="13824"/>
                      </a:lnTo>
                      <a:cubicBezTo>
                        <a:pt x="25155" y="13869"/>
                        <a:pt x="25282" y="13869"/>
                        <a:pt x="25360" y="13824"/>
                      </a:cubicBezTo>
                      <a:lnTo>
                        <a:pt x="26108" y="13392"/>
                      </a:lnTo>
                      <a:cubicBezTo>
                        <a:pt x="26187" y="13346"/>
                        <a:pt x="26187" y="13273"/>
                        <a:pt x="26110" y="13227"/>
                      </a:cubicBezTo>
                      <a:lnTo>
                        <a:pt x="23990" y="11995"/>
                      </a:lnTo>
                      <a:cubicBezTo>
                        <a:pt x="23911" y="11949"/>
                        <a:pt x="23784" y="11950"/>
                        <a:pt x="23707" y="11995"/>
                      </a:cubicBezTo>
                      <a:close/>
                      <a:moveTo>
                        <a:pt x="8834" y="5546"/>
                      </a:moveTo>
                      <a:cubicBezTo>
                        <a:pt x="8755" y="5591"/>
                        <a:pt x="8755" y="5666"/>
                        <a:pt x="8832" y="5710"/>
                      </a:cubicBezTo>
                      <a:lnTo>
                        <a:pt x="9802" y="6273"/>
                      </a:lnTo>
                      <a:cubicBezTo>
                        <a:pt x="9880" y="6319"/>
                        <a:pt x="10008" y="6319"/>
                        <a:pt x="10086" y="6273"/>
                      </a:cubicBezTo>
                      <a:lnTo>
                        <a:pt x="10834" y="5842"/>
                      </a:lnTo>
                      <a:cubicBezTo>
                        <a:pt x="10912" y="5798"/>
                        <a:pt x="10912" y="5723"/>
                        <a:pt x="10834" y="5678"/>
                      </a:cubicBezTo>
                      <a:lnTo>
                        <a:pt x="9863" y="5114"/>
                      </a:lnTo>
                      <a:cubicBezTo>
                        <a:pt x="9786" y="5069"/>
                        <a:pt x="9659" y="5069"/>
                        <a:pt x="9581" y="5114"/>
                      </a:cubicBezTo>
                      <a:close/>
                      <a:moveTo>
                        <a:pt x="10224" y="6354"/>
                      </a:moveTo>
                      <a:cubicBezTo>
                        <a:pt x="10145" y="6400"/>
                        <a:pt x="10144" y="6472"/>
                        <a:pt x="10221" y="6518"/>
                      </a:cubicBezTo>
                      <a:lnTo>
                        <a:pt x="11192" y="7082"/>
                      </a:lnTo>
                      <a:cubicBezTo>
                        <a:pt x="11269" y="7126"/>
                        <a:pt x="11397" y="7125"/>
                        <a:pt x="11475" y="7081"/>
                      </a:cubicBezTo>
                      <a:lnTo>
                        <a:pt x="12223" y="6650"/>
                      </a:lnTo>
                      <a:cubicBezTo>
                        <a:pt x="12300" y="6604"/>
                        <a:pt x="12301" y="6531"/>
                        <a:pt x="12223" y="6486"/>
                      </a:cubicBezTo>
                      <a:lnTo>
                        <a:pt x="11253" y="5922"/>
                      </a:lnTo>
                      <a:cubicBezTo>
                        <a:pt x="11176" y="5876"/>
                        <a:pt x="11049" y="5877"/>
                        <a:pt x="10970" y="5922"/>
                      </a:cubicBezTo>
                      <a:close/>
                      <a:moveTo>
                        <a:pt x="11612" y="7159"/>
                      </a:moveTo>
                      <a:cubicBezTo>
                        <a:pt x="11533" y="7205"/>
                        <a:pt x="11533" y="7280"/>
                        <a:pt x="11610" y="7325"/>
                      </a:cubicBezTo>
                      <a:lnTo>
                        <a:pt x="12581" y="7889"/>
                      </a:lnTo>
                      <a:cubicBezTo>
                        <a:pt x="12659" y="7933"/>
                        <a:pt x="12786" y="7933"/>
                        <a:pt x="12864" y="7888"/>
                      </a:cubicBezTo>
                      <a:lnTo>
                        <a:pt x="13613" y="7456"/>
                      </a:lnTo>
                      <a:cubicBezTo>
                        <a:pt x="13691" y="7412"/>
                        <a:pt x="13691" y="7338"/>
                        <a:pt x="13613" y="7292"/>
                      </a:cubicBezTo>
                      <a:lnTo>
                        <a:pt x="12643" y="6730"/>
                      </a:lnTo>
                      <a:cubicBezTo>
                        <a:pt x="12565" y="6684"/>
                        <a:pt x="12438" y="6684"/>
                        <a:pt x="12360" y="6730"/>
                      </a:cubicBezTo>
                      <a:close/>
                      <a:moveTo>
                        <a:pt x="13002" y="7968"/>
                      </a:moveTo>
                      <a:cubicBezTo>
                        <a:pt x="12923" y="8014"/>
                        <a:pt x="12923" y="8088"/>
                        <a:pt x="12999" y="8132"/>
                      </a:cubicBezTo>
                      <a:lnTo>
                        <a:pt x="13971" y="8696"/>
                      </a:lnTo>
                      <a:cubicBezTo>
                        <a:pt x="14048" y="8741"/>
                        <a:pt x="14176" y="8741"/>
                        <a:pt x="14255" y="8696"/>
                      </a:cubicBezTo>
                      <a:lnTo>
                        <a:pt x="15003" y="8264"/>
                      </a:lnTo>
                      <a:cubicBezTo>
                        <a:pt x="15080" y="8219"/>
                        <a:pt x="15080" y="8146"/>
                        <a:pt x="15003" y="8100"/>
                      </a:cubicBezTo>
                      <a:lnTo>
                        <a:pt x="14032" y="7537"/>
                      </a:lnTo>
                      <a:cubicBezTo>
                        <a:pt x="13955" y="7492"/>
                        <a:pt x="13828" y="7492"/>
                        <a:pt x="13751" y="7537"/>
                      </a:cubicBezTo>
                      <a:close/>
                      <a:moveTo>
                        <a:pt x="14390" y="8775"/>
                      </a:moveTo>
                      <a:cubicBezTo>
                        <a:pt x="14312" y="8820"/>
                        <a:pt x="14310" y="8894"/>
                        <a:pt x="14389" y="8939"/>
                      </a:cubicBezTo>
                      <a:lnTo>
                        <a:pt x="15358" y="9503"/>
                      </a:lnTo>
                      <a:cubicBezTo>
                        <a:pt x="15437" y="9548"/>
                        <a:pt x="15563" y="9548"/>
                        <a:pt x="15642" y="9502"/>
                      </a:cubicBezTo>
                      <a:lnTo>
                        <a:pt x="16390" y="9070"/>
                      </a:lnTo>
                      <a:cubicBezTo>
                        <a:pt x="16468" y="9025"/>
                        <a:pt x="16469" y="8952"/>
                        <a:pt x="16391" y="8907"/>
                      </a:cubicBezTo>
                      <a:lnTo>
                        <a:pt x="15421" y="8344"/>
                      </a:lnTo>
                      <a:cubicBezTo>
                        <a:pt x="15342" y="8298"/>
                        <a:pt x="15216" y="8299"/>
                        <a:pt x="15139" y="8344"/>
                      </a:cubicBezTo>
                      <a:close/>
                      <a:moveTo>
                        <a:pt x="15784" y="9584"/>
                      </a:moveTo>
                      <a:cubicBezTo>
                        <a:pt x="15705" y="9630"/>
                        <a:pt x="15704" y="9704"/>
                        <a:pt x="15783" y="9749"/>
                      </a:cubicBezTo>
                      <a:lnTo>
                        <a:pt x="16752" y="10313"/>
                      </a:lnTo>
                      <a:cubicBezTo>
                        <a:pt x="16830" y="10358"/>
                        <a:pt x="16957" y="10358"/>
                        <a:pt x="17036" y="10312"/>
                      </a:cubicBezTo>
                      <a:lnTo>
                        <a:pt x="17784" y="9881"/>
                      </a:lnTo>
                      <a:cubicBezTo>
                        <a:pt x="17862" y="9835"/>
                        <a:pt x="17862" y="9761"/>
                        <a:pt x="17785" y="9717"/>
                      </a:cubicBezTo>
                      <a:lnTo>
                        <a:pt x="16815" y="9153"/>
                      </a:lnTo>
                      <a:cubicBezTo>
                        <a:pt x="16736" y="9107"/>
                        <a:pt x="16608" y="9107"/>
                        <a:pt x="16531" y="9153"/>
                      </a:cubicBezTo>
                      <a:close/>
                      <a:moveTo>
                        <a:pt x="17172" y="10391"/>
                      </a:moveTo>
                      <a:cubicBezTo>
                        <a:pt x="17093" y="10436"/>
                        <a:pt x="17092" y="10511"/>
                        <a:pt x="17170" y="10555"/>
                      </a:cubicBezTo>
                      <a:lnTo>
                        <a:pt x="18140" y="11119"/>
                      </a:lnTo>
                      <a:cubicBezTo>
                        <a:pt x="18218" y="11164"/>
                        <a:pt x="18346" y="11164"/>
                        <a:pt x="18424" y="11119"/>
                      </a:cubicBezTo>
                      <a:lnTo>
                        <a:pt x="19171" y="10686"/>
                      </a:lnTo>
                      <a:cubicBezTo>
                        <a:pt x="19249" y="10643"/>
                        <a:pt x="19251" y="10569"/>
                        <a:pt x="19172" y="10524"/>
                      </a:cubicBezTo>
                      <a:lnTo>
                        <a:pt x="18201" y="9960"/>
                      </a:lnTo>
                      <a:cubicBezTo>
                        <a:pt x="18124" y="9915"/>
                        <a:pt x="17997" y="9915"/>
                        <a:pt x="17919" y="9960"/>
                      </a:cubicBezTo>
                      <a:close/>
                      <a:moveTo>
                        <a:pt x="18562" y="11199"/>
                      </a:moveTo>
                      <a:cubicBezTo>
                        <a:pt x="18482" y="11244"/>
                        <a:pt x="18482" y="11317"/>
                        <a:pt x="18561" y="11364"/>
                      </a:cubicBezTo>
                      <a:lnTo>
                        <a:pt x="19530" y="11927"/>
                      </a:lnTo>
                      <a:cubicBezTo>
                        <a:pt x="19609" y="11973"/>
                        <a:pt x="19735" y="11972"/>
                        <a:pt x="19814" y="11926"/>
                      </a:cubicBezTo>
                      <a:lnTo>
                        <a:pt x="20561" y="11494"/>
                      </a:lnTo>
                      <a:cubicBezTo>
                        <a:pt x="20638" y="11449"/>
                        <a:pt x="20641" y="11377"/>
                        <a:pt x="20562" y="11331"/>
                      </a:cubicBezTo>
                      <a:lnTo>
                        <a:pt x="19592" y="10767"/>
                      </a:lnTo>
                      <a:cubicBezTo>
                        <a:pt x="19514" y="10721"/>
                        <a:pt x="19386" y="10721"/>
                        <a:pt x="19309" y="10767"/>
                      </a:cubicBezTo>
                      <a:close/>
                      <a:moveTo>
                        <a:pt x="19951" y="12005"/>
                      </a:moveTo>
                      <a:cubicBezTo>
                        <a:pt x="19871" y="12051"/>
                        <a:pt x="19871" y="12125"/>
                        <a:pt x="19948" y="12169"/>
                      </a:cubicBezTo>
                      <a:lnTo>
                        <a:pt x="20919" y="12733"/>
                      </a:lnTo>
                      <a:cubicBezTo>
                        <a:pt x="20997" y="12779"/>
                        <a:pt x="21125" y="12779"/>
                        <a:pt x="21203" y="12733"/>
                      </a:cubicBezTo>
                      <a:lnTo>
                        <a:pt x="21951" y="12301"/>
                      </a:lnTo>
                      <a:cubicBezTo>
                        <a:pt x="22028" y="12257"/>
                        <a:pt x="22029" y="12183"/>
                        <a:pt x="21951" y="12137"/>
                      </a:cubicBezTo>
                      <a:lnTo>
                        <a:pt x="20980" y="11574"/>
                      </a:lnTo>
                      <a:cubicBezTo>
                        <a:pt x="20902" y="11529"/>
                        <a:pt x="20776" y="11529"/>
                        <a:pt x="20698" y="11574"/>
                      </a:cubicBezTo>
                      <a:close/>
                      <a:moveTo>
                        <a:pt x="21341" y="12813"/>
                      </a:moveTo>
                      <a:cubicBezTo>
                        <a:pt x="21261" y="12859"/>
                        <a:pt x="21261" y="12932"/>
                        <a:pt x="21338" y="12977"/>
                      </a:cubicBezTo>
                      <a:lnTo>
                        <a:pt x="22309" y="13542"/>
                      </a:lnTo>
                      <a:cubicBezTo>
                        <a:pt x="22386" y="13587"/>
                        <a:pt x="22513" y="13587"/>
                        <a:pt x="22592" y="13540"/>
                      </a:cubicBezTo>
                      <a:lnTo>
                        <a:pt x="23340" y="13109"/>
                      </a:lnTo>
                      <a:cubicBezTo>
                        <a:pt x="23417" y="13064"/>
                        <a:pt x="23420" y="12991"/>
                        <a:pt x="23341" y="12945"/>
                      </a:cubicBezTo>
                      <a:lnTo>
                        <a:pt x="22370" y="12382"/>
                      </a:lnTo>
                      <a:cubicBezTo>
                        <a:pt x="22292" y="12336"/>
                        <a:pt x="22165" y="12336"/>
                        <a:pt x="22089" y="12382"/>
                      </a:cubicBezTo>
                      <a:close/>
                      <a:moveTo>
                        <a:pt x="22728" y="13620"/>
                      </a:moveTo>
                      <a:cubicBezTo>
                        <a:pt x="22648" y="13665"/>
                        <a:pt x="22648" y="13740"/>
                        <a:pt x="22727" y="13784"/>
                      </a:cubicBezTo>
                      <a:lnTo>
                        <a:pt x="23932" y="14485"/>
                      </a:lnTo>
                      <a:cubicBezTo>
                        <a:pt x="24010" y="14529"/>
                        <a:pt x="24138" y="14529"/>
                        <a:pt x="24216" y="14485"/>
                      </a:cubicBezTo>
                      <a:lnTo>
                        <a:pt x="24963" y="14053"/>
                      </a:lnTo>
                      <a:cubicBezTo>
                        <a:pt x="25041" y="14008"/>
                        <a:pt x="25042" y="13934"/>
                        <a:pt x="24964" y="13890"/>
                      </a:cubicBezTo>
                      <a:lnTo>
                        <a:pt x="23759" y="13189"/>
                      </a:lnTo>
                      <a:cubicBezTo>
                        <a:pt x="23680" y="13144"/>
                        <a:pt x="23554" y="13144"/>
                        <a:pt x="23476" y="13189"/>
                      </a:cubicBezTo>
                      <a:close/>
                      <a:moveTo>
                        <a:pt x="3533" y="3798"/>
                      </a:moveTo>
                      <a:cubicBezTo>
                        <a:pt x="3454" y="3844"/>
                        <a:pt x="3454" y="3918"/>
                        <a:pt x="3531" y="3962"/>
                      </a:cubicBezTo>
                      <a:lnTo>
                        <a:pt x="4581" y="4571"/>
                      </a:lnTo>
                      <a:cubicBezTo>
                        <a:pt x="4658" y="4618"/>
                        <a:pt x="4785" y="4618"/>
                        <a:pt x="4864" y="4572"/>
                      </a:cubicBezTo>
                      <a:lnTo>
                        <a:pt x="5611" y="4141"/>
                      </a:lnTo>
                      <a:cubicBezTo>
                        <a:pt x="5690" y="4094"/>
                        <a:pt x="5689" y="4022"/>
                        <a:pt x="5610" y="3976"/>
                      </a:cubicBezTo>
                      <a:lnTo>
                        <a:pt x="4563" y="3367"/>
                      </a:lnTo>
                      <a:cubicBezTo>
                        <a:pt x="4485" y="3322"/>
                        <a:pt x="4359" y="3322"/>
                        <a:pt x="4280" y="3367"/>
                      </a:cubicBezTo>
                      <a:close/>
                      <a:moveTo>
                        <a:pt x="5041" y="4669"/>
                      </a:moveTo>
                      <a:cubicBezTo>
                        <a:pt x="4965" y="4713"/>
                        <a:pt x="4964" y="4787"/>
                        <a:pt x="5041" y="4833"/>
                      </a:cubicBezTo>
                      <a:lnTo>
                        <a:pt x="6321" y="5576"/>
                      </a:lnTo>
                      <a:cubicBezTo>
                        <a:pt x="6398" y="5621"/>
                        <a:pt x="6525" y="5621"/>
                        <a:pt x="6604" y="5576"/>
                      </a:cubicBezTo>
                      <a:lnTo>
                        <a:pt x="7351" y="5144"/>
                      </a:lnTo>
                      <a:cubicBezTo>
                        <a:pt x="7431" y="5099"/>
                        <a:pt x="7431" y="5025"/>
                        <a:pt x="7353" y="4980"/>
                      </a:cubicBezTo>
                      <a:lnTo>
                        <a:pt x="6074" y="4236"/>
                      </a:lnTo>
                      <a:cubicBezTo>
                        <a:pt x="5996" y="4191"/>
                        <a:pt x="5869" y="4191"/>
                        <a:pt x="5789" y="4236"/>
                      </a:cubicBezTo>
                      <a:close/>
                      <a:moveTo>
                        <a:pt x="6755" y="5663"/>
                      </a:moveTo>
                      <a:cubicBezTo>
                        <a:pt x="6678" y="5709"/>
                        <a:pt x="6675" y="5782"/>
                        <a:pt x="6754" y="5827"/>
                      </a:cubicBezTo>
                      <a:lnTo>
                        <a:pt x="7723" y="6391"/>
                      </a:lnTo>
                      <a:cubicBezTo>
                        <a:pt x="7802" y="6437"/>
                        <a:pt x="7929" y="6436"/>
                        <a:pt x="8006" y="6391"/>
                      </a:cubicBezTo>
                      <a:lnTo>
                        <a:pt x="8753" y="5959"/>
                      </a:lnTo>
                      <a:cubicBezTo>
                        <a:pt x="8832" y="5913"/>
                        <a:pt x="8833" y="5841"/>
                        <a:pt x="8755" y="5795"/>
                      </a:cubicBezTo>
                      <a:lnTo>
                        <a:pt x="7786" y="5232"/>
                      </a:lnTo>
                      <a:cubicBezTo>
                        <a:pt x="7707" y="5186"/>
                        <a:pt x="7582" y="5187"/>
                        <a:pt x="7502" y="5233"/>
                      </a:cubicBezTo>
                      <a:close/>
                      <a:moveTo>
                        <a:pt x="8143" y="6470"/>
                      </a:moveTo>
                      <a:cubicBezTo>
                        <a:pt x="8065" y="6516"/>
                        <a:pt x="8065" y="6589"/>
                        <a:pt x="8143" y="6635"/>
                      </a:cubicBezTo>
                      <a:lnTo>
                        <a:pt x="9114" y="7199"/>
                      </a:lnTo>
                      <a:cubicBezTo>
                        <a:pt x="9191" y="7243"/>
                        <a:pt x="9318" y="7243"/>
                        <a:pt x="9396" y="7199"/>
                      </a:cubicBezTo>
                      <a:lnTo>
                        <a:pt x="10143" y="6767"/>
                      </a:lnTo>
                      <a:cubicBezTo>
                        <a:pt x="10221" y="6721"/>
                        <a:pt x="10223" y="6648"/>
                        <a:pt x="10145" y="6603"/>
                      </a:cubicBezTo>
                      <a:lnTo>
                        <a:pt x="9176" y="6039"/>
                      </a:lnTo>
                      <a:cubicBezTo>
                        <a:pt x="9097" y="5993"/>
                        <a:pt x="8969" y="5993"/>
                        <a:pt x="8890" y="6039"/>
                      </a:cubicBezTo>
                      <a:close/>
                      <a:moveTo>
                        <a:pt x="9532" y="7279"/>
                      </a:moveTo>
                      <a:cubicBezTo>
                        <a:pt x="9454" y="7324"/>
                        <a:pt x="9454" y="7397"/>
                        <a:pt x="9531" y="7441"/>
                      </a:cubicBezTo>
                      <a:lnTo>
                        <a:pt x="10501" y="8005"/>
                      </a:lnTo>
                      <a:cubicBezTo>
                        <a:pt x="10579" y="8051"/>
                        <a:pt x="10708" y="8051"/>
                        <a:pt x="10785" y="8006"/>
                      </a:cubicBezTo>
                      <a:lnTo>
                        <a:pt x="11532" y="7574"/>
                      </a:lnTo>
                      <a:cubicBezTo>
                        <a:pt x="11611" y="7529"/>
                        <a:pt x="11612" y="7455"/>
                        <a:pt x="11533" y="7409"/>
                      </a:cubicBezTo>
                      <a:lnTo>
                        <a:pt x="10564" y="6847"/>
                      </a:lnTo>
                      <a:cubicBezTo>
                        <a:pt x="10486" y="6801"/>
                        <a:pt x="10359" y="6801"/>
                        <a:pt x="10280" y="6847"/>
                      </a:cubicBezTo>
                      <a:close/>
                      <a:moveTo>
                        <a:pt x="10920" y="8085"/>
                      </a:moveTo>
                      <a:cubicBezTo>
                        <a:pt x="10843" y="8130"/>
                        <a:pt x="10843" y="8204"/>
                        <a:pt x="10920" y="8250"/>
                      </a:cubicBezTo>
                      <a:lnTo>
                        <a:pt x="11891" y="8813"/>
                      </a:lnTo>
                      <a:cubicBezTo>
                        <a:pt x="11968" y="8858"/>
                        <a:pt x="12095" y="8858"/>
                        <a:pt x="12173" y="8813"/>
                      </a:cubicBezTo>
                      <a:lnTo>
                        <a:pt x="12921" y="8382"/>
                      </a:lnTo>
                      <a:cubicBezTo>
                        <a:pt x="12999" y="8336"/>
                        <a:pt x="13000" y="8263"/>
                        <a:pt x="12923" y="8217"/>
                      </a:cubicBezTo>
                      <a:lnTo>
                        <a:pt x="11951" y="7653"/>
                      </a:lnTo>
                      <a:cubicBezTo>
                        <a:pt x="11874" y="7608"/>
                        <a:pt x="11747" y="7608"/>
                        <a:pt x="11668" y="7653"/>
                      </a:cubicBezTo>
                      <a:close/>
                      <a:moveTo>
                        <a:pt x="12311" y="8893"/>
                      </a:moveTo>
                      <a:cubicBezTo>
                        <a:pt x="12232" y="8938"/>
                        <a:pt x="12232" y="9012"/>
                        <a:pt x="12310" y="9056"/>
                      </a:cubicBezTo>
                      <a:lnTo>
                        <a:pt x="13280" y="9620"/>
                      </a:lnTo>
                      <a:cubicBezTo>
                        <a:pt x="13357" y="9665"/>
                        <a:pt x="13485" y="9665"/>
                        <a:pt x="13562" y="9620"/>
                      </a:cubicBezTo>
                      <a:lnTo>
                        <a:pt x="14310" y="9189"/>
                      </a:lnTo>
                      <a:cubicBezTo>
                        <a:pt x="14388" y="9144"/>
                        <a:pt x="14390" y="9069"/>
                        <a:pt x="14312" y="9024"/>
                      </a:cubicBezTo>
                      <a:lnTo>
                        <a:pt x="13341" y="8461"/>
                      </a:lnTo>
                      <a:cubicBezTo>
                        <a:pt x="13263" y="8416"/>
                        <a:pt x="13137" y="8416"/>
                        <a:pt x="13058" y="8462"/>
                      </a:cubicBezTo>
                      <a:close/>
                      <a:moveTo>
                        <a:pt x="13699" y="9700"/>
                      </a:moveTo>
                      <a:cubicBezTo>
                        <a:pt x="13622" y="9745"/>
                        <a:pt x="13620" y="9818"/>
                        <a:pt x="13698" y="9864"/>
                      </a:cubicBezTo>
                      <a:lnTo>
                        <a:pt x="14668" y="10427"/>
                      </a:lnTo>
                      <a:cubicBezTo>
                        <a:pt x="14746" y="10474"/>
                        <a:pt x="14873" y="10472"/>
                        <a:pt x="14951" y="10427"/>
                      </a:cubicBezTo>
                      <a:lnTo>
                        <a:pt x="15699" y="9996"/>
                      </a:lnTo>
                      <a:cubicBezTo>
                        <a:pt x="15777" y="9950"/>
                        <a:pt x="15778" y="9877"/>
                        <a:pt x="15701" y="9831"/>
                      </a:cubicBezTo>
                      <a:lnTo>
                        <a:pt x="14730" y="9267"/>
                      </a:lnTo>
                      <a:cubicBezTo>
                        <a:pt x="14652" y="9222"/>
                        <a:pt x="14525" y="9222"/>
                        <a:pt x="14447" y="9267"/>
                      </a:cubicBezTo>
                      <a:close/>
                      <a:moveTo>
                        <a:pt x="15091" y="10509"/>
                      </a:moveTo>
                      <a:cubicBezTo>
                        <a:pt x="15013" y="10553"/>
                        <a:pt x="15013" y="10628"/>
                        <a:pt x="15091" y="10674"/>
                      </a:cubicBezTo>
                      <a:lnTo>
                        <a:pt x="16060" y="11236"/>
                      </a:lnTo>
                      <a:cubicBezTo>
                        <a:pt x="16139" y="11282"/>
                        <a:pt x="16266" y="11282"/>
                        <a:pt x="16343" y="11236"/>
                      </a:cubicBezTo>
                      <a:lnTo>
                        <a:pt x="17091" y="10805"/>
                      </a:lnTo>
                      <a:cubicBezTo>
                        <a:pt x="17170" y="10760"/>
                        <a:pt x="17171" y="10686"/>
                        <a:pt x="17092" y="10642"/>
                      </a:cubicBezTo>
                      <a:lnTo>
                        <a:pt x="16123" y="10078"/>
                      </a:lnTo>
                      <a:cubicBezTo>
                        <a:pt x="16045" y="10032"/>
                        <a:pt x="15917" y="10032"/>
                        <a:pt x="15838" y="10078"/>
                      </a:cubicBezTo>
                      <a:close/>
                      <a:moveTo>
                        <a:pt x="16481" y="11316"/>
                      </a:moveTo>
                      <a:cubicBezTo>
                        <a:pt x="16403" y="11361"/>
                        <a:pt x="16402" y="11434"/>
                        <a:pt x="16478" y="11480"/>
                      </a:cubicBezTo>
                      <a:lnTo>
                        <a:pt x="17449" y="12043"/>
                      </a:lnTo>
                      <a:cubicBezTo>
                        <a:pt x="17527" y="12089"/>
                        <a:pt x="17654" y="12089"/>
                        <a:pt x="17732" y="12044"/>
                      </a:cubicBezTo>
                      <a:lnTo>
                        <a:pt x="18480" y="11612"/>
                      </a:lnTo>
                      <a:cubicBezTo>
                        <a:pt x="18559" y="11567"/>
                        <a:pt x="18559" y="11493"/>
                        <a:pt x="18482" y="11447"/>
                      </a:cubicBezTo>
                      <a:lnTo>
                        <a:pt x="17510" y="10884"/>
                      </a:lnTo>
                      <a:cubicBezTo>
                        <a:pt x="17433" y="10840"/>
                        <a:pt x="17306" y="10840"/>
                        <a:pt x="17227" y="10884"/>
                      </a:cubicBezTo>
                      <a:close/>
                      <a:moveTo>
                        <a:pt x="17870" y="12124"/>
                      </a:moveTo>
                      <a:cubicBezTo>
                        <a:pt x="17792" y="12168"/>
                        <a:pt x="17791" y="12242"/>
                        <a:pt x="17870" y="12288"/>
                      </a:cubicBezTo>
                      <a:lnTo>
                        <a:pt x="18839" y="12851"/>
                      </a:lnTo>
                      <a:cubicBezTo>
                        <a:pt x="18917" y="12896"/>
                        <a:pt x="19045" y="12896"/>
                        <a:pt x="19122" y="12851"/>
                      </a:cubicBezTo>
                      <a:lnTo>
                        <a:pt x="19870" y="12419"/>
                      </a:lnTo>
                      <a:cubicBezTo>
                        <a:pt x="19948" y="12374"/>
                        <a:pt x="19950" y="12300"/>
                        <a:pt x="19871" y="12255"/>
                      </a:cubicBezTo>
                      <a:lnTo>
                        <a:pt x="18902" y="11692"/>
                      </a:lnTo>
                      <a:cubicBezTo>
                        <a:pt x="18823" y="11646"/>
                        <a:pt x="18697" y="11646"/>
                        <a:pt x="18618" y="11692"/>
                      </a:cubicBezTo>
                      <a:close/>
                      <a:moveTo>
                        <a:pt x="19257" y="12930"/>
                      </a:moveTo>
                      <a:cubicBezTo>
                        <a:pt x="19180" y="12975"/>
                        <a:pt x="19180" y="13048"/>
                        <a:pt x="19257" y="13094"/>
                      </a:cubicBezTo>
                      <a:lnTo>
                        <a:pt x="20229" y="13658"/>
                      </a:lnTo>
                      <a:cubicBezTo>
                        <a:pt x="20305" y="13703"/>
                        <a:pt x="20433" y="13703"/>
                        <a:pt x="20511" y="13658"/>
                      </a:cubicBezTo>
                      <a:lnTo>
                        <a:pt x="21259" y="13227"/>
                      </a:lnTo>
                      <a:cubicBezTo>
                        <a:pt x="21337" y="13181"/>
                        <a:pt x="21337" y="13107"/>
                        <a:pt x="21261" y="13062"/>
                      </a:cubicBezTo>
                      <a:lnTo>
                        <a:pt x="20291" y="12498"/>
                      </a:lnTo>
                      <a:cubicBezTo>
                        <a:pt x="20212" y="12452"/>
                        <a:pt x="20085" y="12452"/>
                        <a:pt x="20006" y="12498"/>
                      </a:cubicBezTo>
                      <a:close/>
                      <a:moveTo>
                        <a:pt x="20667" y="13749"/>
                      </a:moveTo>
                      <a:cubicBezTo>
                        <a:pt x="20591" y="13794"/>
                        <a:pt x="20589" y="13867"/>
                        <a:pt x="20667" y="13913"/>
                      </a:cubicBezTo>
                      <a:lnTo>
                        <a:pt x="22789" y="15145"/>
                      </a:lnTo>
                      <a:cubicBezTo>
                        <a:pt x="22865" y="15190"/>
                        <a:pt x="22994" y="15190"/>
                        <a:pt x="23072" y="15145"/>
                      </a:cubicBezTo>
                      <a:lnTo>
                        <a:pt x="23819" y="14713"/>
                      </a:lnTo>
                      <a:cubicBezTo>
                        <a:pt x="23897" y="14669"/>
                        <a:pt x="23897" y="14595"/>
                        <a:pt x="23821" y="14549"/>
                      </a:cubicBezTo>
                      <a:lnTo>
                        <a:pt x="21699" y="13316"/>
                      </a:lnTo>
                      <a:cubicBezTo>
                        <a:pt x="21620" y="13272"/>
                        <a:pt x="21495" y="13273"/>
                        <a:pt x="21416" y="13317"/>
                      </a:cubicBezTo>
                      <a:close/>
                      <a:moveTo>
                        <a:pt x="80" y="4455"/>
                      </a:moveTo>
                      <a:cubicBezTo>
                        <a:pt x="1" y="4501"/>
                        <a:pt x="0" y="4574"/>
                        <a:pt x="78" y="4619"/>
                      </a:cubicBezTo>
                      <a:lnTo>
                        <a:pt x="812" y="5046"/>
                      </a:lnTo>
                      <a:cubicBezTo>
                        <a:pt x="891" y="5091"/>
                        <a:pt x="1017" y="5091"/>
                        <a:pt x="1096" y="5045"/>
                      </a:cubicBezTo>
                      <a:lnTo>
                        <a:pt x="2991" y="3952"/>
                      </a:lnTo>
                      <a:cubicBezTo>
                        <a:pt x="3070" y="3906"/>
                        <a:pt x="3071" y="3832"/>
                        <a:pt x="2993" y="3788"/>
                      </a:cubicBezTo>
                      <a:lnTo>
                        <a:pt x="2259" y="3360"/>
                      </a:lnTo>
                      <a:cubicBezTo>
                        <a:pt x="2180" y="3315"/>
                        <a:pt x="2054" y="3316"/>
                        <a:pt x="1974" y="3361"/>
                      </a:cubicBezTo>
                      <a:close/>
                      <a:moveTo>
                        <a:pt x="2354" y="4446"/>
                      </a:moveTo>
                      <a:cubicBezTo>
                        <a:pt x="2275" y="4491"/>
                        <a:pt x="2274" y="4564"/>
                        <a:pt x="2352" y="4610"/>
                      </a:cubicBezTo>
                      <a:lnTo>
                        <a:pt x="3458" y="5253"/>
                      </a:lnTo>
                      <a:cubicBezTo>
                        <a:pt x="3537" y="5299"/>
                        <a:pt x="3663" y="5299"/>
                        <a:pt x="3741" y="5253"/>
                      </a:cubicBezTo>
                      <a:lnTo>
                        <a:pt x="4490" y="4823"/>
                      </a:lnTo>
                      <a:cubicBezTo>
                        <a:pt x="4569" y="4777"/>
                        <a:pt x="4569" y="4703"/>
                        <a:pt x="4490" y="4657"/>
                      </a:cubicBezTo>
                      <a:lnTo>
                        <a:pt x="3384" y="4014"/>
                      </a:lnTo>
                      <a:cubicBezTo>
                        <a:pt x="3305" y="3969"/>
                        <a:pt x="3178" y="3970"/>
                        <a:pt x="3101" y="4014"/>
                      </a:cubicBezTo>
                      <a:close/>
                      <a:moveTo>
                        <a:pt x="3884" y="5337"/>
                      </a:moveTo>
                      <a:cubicBezTo>
                        <a:pt x="3806" y="5382"/>
                        <a:pt x="3806" y="5455"/>
                        <a:pt x="3884" y="5501"/>
                      </a:cubicBezTo>
                      <a:lnTo>
                        <a:pt x="4432" y="5820"/>
                      </a:lnTo>
                      <a:cubicBezTo>
                        <a:pt x="4509" y="5865"/>
                        <a:pt x="4637" y="5865"/>
                        <a:pt x="4715" y="5821"/>
                      </a:cubicBezTo>
                      <a:lnTo>
                        <a:pt x="5464" y="5388"/>
                      </a:lnTo>
                      <a:cubicBezTo>
                        <a:pt x="5542" y="5343"/>
                        <a:pt x="5542" y="5269"/>
                        <a:pt x="5464" y="5224"/>
                      </a:cubicBezTo>
                      <a:lnTo>
                        <a:pt x="4916" y="4905"/>
                      </a:lnTo>
                      <a:cubicBezTo>
                        <a:pt x="4838" y="4860"/>
                        <a:pt x="4710" y="4860"/>
                        <a:pt x="4632" y="4905"/>
                      </a:cubicBezTo>
                      <a:close/>
                      <a:moveTo>
                        <a:pt x="4899" y="5926"/>
                      </a:moveTo>
                      <a:cubicBezTo>
                        <a:pt x="4821" y="5971"/>
                        <a:pt x="4820" y="6044"/>
                        <a:pt x="4898" y="6090"/>
                      </a:cubicBezTo>
                      <a:lnTo>
                        <a:pt x="5472" y="6423"/>
                      </a:lnTo>
                      <a:cubicBezTo>
                        <a:pt x="5550" y="6469"/>
                        <a:pt x="5677" y="6469"/>
                        <a:pt x="5755" y="6423"/>
                      </a:cubicBezTo>
                      <a:lnTo>
                        <a:pt x="6503" y="5992"/>
                      </a:lnTo>
                      <a:cubicBezTo>
                        <a:pt x="6582" y="5946"/>
                        <a:pt x="6582" y="5872"/>
                        <a:pt x="6504" y="5827"/>
                      </a:cubicBezTo>
                      <a:lnTo>
                        <a:pt x="5930" y="5494"/>
                      </a:lnTo>
                      <a:cubicBezTo>
                        <a:pt x="5852" y="5449"/>
                        <a:pt x="5725" y="5450"/>
                        <a:pt x="5647" y="5495"/>
                      </a:cubicBezTo>
                      <a:close/>
                      <a:moveTo>
                        <a:pt x="5911" y="6515"/>
                      </a:moveTo>
                      <a:cubicBezTo>
                        <a:pt x="5834" y="6560"/>
                        <a:pt x="5834" y="6634"/>
                        <a:pt x="5910" y="6678"/>
                      </a:cubicBezTo>
                      <a:lnTo>
                        <a:pt x="7501" y="7602"/>
                      </a:lnTo>
                      <a:cubicBezTo>
                        <a:pt x="7579" y="7648"/>
                        <a:pt x="7706" y="7648"/>
                        <a:pt x="7784" y="7602"/>
                      </a:cubicBezTo>
                      <a:lnTo>
                        <a:pt x="8532" y="7171"/>
                      </a:lnTo>
                      <a:cubicBezTo>
                        <a:pt x="8611" y="7125"/>
                        <a:pt x="8612" y="7051"/>
                        <a:pt x="8532" y="7006"/>
                      </a:cubicBezTo>
                      <a:lnTo>
                        <a:pt x="6942" y="6082"/>
                      </a:lnTo>
                      <a:cubicBezTo>
                        <a:pt x="6866" y="6037"/>
                        <a:pt x="6737" y="6037"/>
                        <a:pt x="6659" y="6083"/>
                      </a:cubicBezTo>
                      <a:close/>
                      <a:moveTo>
                        <a:pt x="7921" y="7683"/>
                      </a:moveTo>
                      <a:cubicBezTo>
                        <a:pt x="7844" y="7727"/>
                        <a:pt x="7843" y="7801"/>
                        <a:pt x="7920" y="7847"/>
                      </a:cubicBezTo>
                      <a:lnTo>
                        <a:pt x="8890" y="8409"/>
                      </a:lnTo>
                      <a:cubicBezTo>
                        <a:pt x="8968" y="8455"/>
                        <a:pt x="9096" y="8454"/>
                        <a:pt x="9172" y="8409"/>
                      </a:cubicBezTo>
                      <a:lnTo>
                        <a:pt x="9920" y="7979"/>
                      </a:lnTo>
                      <a:cubicBezTo>
                        <a:pt x="9999" y="7933"/>
                        <a:pt x="10000" y="7858"/>
                        <a:pt x="9923" y="7815"/>
                      </a:cubicBezTo>
                      <a:lnTo>
                        <a:pt x="8952" y="7252"/>
                      </a:lnTo>
                      <a:cubicBezTo>
                        <a:pt x="8875" y="7206"/>
                        <a:pt x="8748" y="7207"/>
                        <a:pt x="8669" y="7252"/>
                      </a:cubicBezTo>
                      <a:close/>
                      <a:moveTo>
                        <a:pt x="9309" y="8488"/>
                      </a:moveTo>
                      <a:cubicBezTo>
                        <a:pt x="9232" y="8534"/>
                        <a:pt x="9231" y="8608"/>
                        <a:pt x="9309" y="8654"/>
                      </a:cubicBezTo>
                      <a:lnTo>
                        <a:pt x="10279" y="9217"/>
                      </a:lnTo>
                      <a:cubicBezTo>
                        <a:pt x="10357" y="9262"/>
                        <a:pt x="10484" y="9262"/>
                        <a:pt x="10561" y="9217"/>
                      </a:cubicBezTo>
                      <a:lnTo>
                        <a:pt x="11309" y="8785"/>
                      </a:lnTo>
                      <a:cubicBezTo>
                        <a:pt x="11388" y="8740"/>
                        <a:pt x="11389" y="8666"/>
                        <a:pt x="11311" y="8621"/>
                      </a:cubicBezTo>
                      <a:lnTo>
                        <a:pt x="10341" y="8057"/>
                      </a:lnTo>
                      <a:cubicBezTo>
                        <a:pt x="10262" y="8013"/>
                        <a:pt x="10135" y="8013"/>
                        <a:pt x="10057" y="8057"/>
                      </a:cubicBezTo>
                      <a:close/>
                      <a:moveTo>
                        <a:pt x="10699" y="9297"/>
                      </a:moveTo>
                      <a:cubicBezTo>
                        <a:pt x="10622" y="9341"/>
                        <a:pt x="10620" y="9416"/>
                        <a:pt x="10698" y="9461"/>
                      </a:cubicBezTo>
                      <a:lnTo>
                        <a:pt x="11668" y="10023"/>
                      </a:lnTo>
                      <a:cubicBezTo>
                        <a:pt x="11746" y="10069"/>
                        <a:pt x="11874" y="10069"/>
                        <a:pt x="11951" y="10026"/>
                      </a:cubicBezTo>
                      <a:lnTo>
                        <a:pt x="12699" y="9594"/>
                      </a:lnTo>
                      <a:cubicBezTo>
                        <a:pt x="12779" y="9548"/>
                        <a:pt x="12779" y="9473"/>
                        <a:pt x="12700" y="9429"/>
                      </a:cubicBezTo>
                      <a:lnTo>
                        <a:pt x="11730" y="8865"/>
                      </a:lnTo>
                      <a:cubicBezTo>
                        <a:pt x="11652" y="8820"/>
                        <a:pt x="11525" y="8820"/>
                        <a:pt x="11446" y="8866"/>
                      </a:cubicBezTo>
                      <a:close/>
                      <a:moveTo>
                        <a:pt x="12088" y="10104"/>
                      </a:moveTo>
                      <a:cubicBezTo>
                        <a:pt x="12011" y="10149"/>
                        <a:pt x="12009" y="10222"/>
                        <a:pt x="12088" y="10267"/>
                      </a:cubicBezTo>
                      <a:lnTo>
                        <a:pt x="13057" y="10831"/>
                      </a:lnTo>
                      <a:cubicBezTo>
                        <a:pt x="13136" y="10877"/>
                        <a:pt x="13262" y="10876"/>
                        <a:pt x="13340" y="10831"/>
                      </a:cubicBezTo>
                      <a:lnTo>
                        <a:pt x="14087" y="10400"/>
                      </a:lnTo>
                      <a:cubicBezTo>
                        <a:pt x="14167" y="10354"/>
                        <a:pt x="14168" y="10281"/>
                        <a:pt x="14089" y="10235"/>
                      </a:cubicBezTo>
                      <a:lnTo>
                        <a:pt x="13119" y="9672"/>
                      </a:lnTo>
                      <a:cubicBezTo>
                        <a:pt x="13041" y="9627"/>
                        <a:pt x="12914" y="9627"/>
                        <a:pt x="12836" y="9672"/>
                      </a:cubicBezTo>
                      <a:close/>
                      <a:moveTo>
                        <a:pt x="13480" y="10914"/>
                      </a:moveTo>
                      <a:cubicBezTo>
                        <a:pt x="13403" y="10958"/>
                        <a:pt x="13402" y="11032"/>
                        <a:pt x="13480" y="11077"/>
                      </a:cubicBezTo>
                      <a:lnTo>
                        <a:pt x="14450" y="11642"/>
                      </a:lnTo>
                      <a:cubicBezTo>
                        <a:pt x="14527" y="11686"/>
                        <a:pt x="14655" y="11686"/>
                        <a:pt x="14733" y="11642"/>
                      </a:cubicBezTo>
                      <a:lnTo>
                        <a:pt x="15480" y="11210"/>
                      </a:lnTo>
                      <a:cubicBezTo>
                        <a:pt x="15559" y="11164"/>
                        <a:pt x="15560" y="11090"/>
                        <a:pt x="15483" y="11045"/>
                      </a:cubicBezTo>
                      <a:lnTo>
                        <a:pt x="14512" y="10482"/>
                      </a:lnTo>
                      <a:cubicBezTo>
                        <a:pt x="14434" y="10436"/>
                        <a:pt x="14306" y="10436"/>
                        <a:pt x="14228" y="10482"/>
                      </a:cubicBezTo>
                      <a:close/>
                      <a:moveTo>
                        <a:pt x="14869" y="11720"/>
                      </a:moveTo>
                      <a:cubicBezTo>
                        <a:pt x="14792" y="11765"/>
                        <a:pt x="14789" y="11839"/>
                        <a:pt x="14869" y="11884"/>
                      </a:cubicBezTo>
                      <a:lnTo>
                        <a:pt x="15838" y="12447"/>
                      </a:lnTo>
                      <a:cubicBezTo>
                        <a:pt x="15916" y="12493"/>
                        <a:pt x="16042" y="12493"/>
                        <a:pt x="16120" y="12447"/>
                      </a:cubicBezTo>
                      <a:lnTo>
                        <a:pt x="16868" y="12015"/>
                      </a:lnTo>
                      <a:cubicBezTo>
                        <a:pt x="16947" y="11970"/>
                        <a:pt x="16949" y="11897"/>
                        <a:pt x="16870" y="11852"/>
                      </a:cubicBezTo>
                      <a:lnTo>
                        <a:pt x="15900" y="11287"/>
                      </a:lnTo>
                      <a:cubicBezTo>
                        <a:pt x="15822" y="11243"/>
                        <a:pt x="15695" y="11243"/>
                        <a:pt x="15617" y="11288"/>
                      </a:cubicBezTo>
                      <a:close/>
                      <a:moveTo>
                        <a:pt x="16257" y="12528"/>
                      </a:moveTo>
                      <a:cubicBezTo>
                        <a:pt x="16181" y="12573"/>
                        <a:pt x="16179" y="12646"/>
                        <a:pt x="16258" y="12691"/>
                      </a:cubicBezTo>
                      <a:lnTo>
                        <a:pt x="17227" y="13256"/>
                      </a:lnTo>
                      <a:cubicBezTo>
                        <a:pt x="17306" y="13301"/>
                        <a:pt x="17433" y="13300"/>
                        <a:pt x="17509" y="13256"/>
                      </a:cubicBezTo>
                      <a:lnTo>
                        <a:pt x="18258" y="12824"/>
                      </a:lnTo>
                      <a:cubicBezTo>
                        <a:pt x="18337" y="12778"/>
                        <a:pt x="18338" y="12705"/>
                        <a:pt x="18259" y="12659"/>
                      </a:cubicBezTo>
                      <a:lnTo>
                        <a:pt x="17290" y="12096"/>
                      </a:lnTo>
                      <a:cubicBezTo>
                        <a:pt x="17211" y="12050"/>
                        <a:pt x="17084" y="12050"/>
                        <a:pt x="17005" y="12096"/>
                      </a:cubicBezTo>
                      <a:close/>
                      <a:moveTo>
                        <a:pt x="17647" y="13334"/>
                      </a:moveTo>
                      <a:cubicBezTo>
                        <a:pt x="17569" y="13379"/>
                        <a:pt x="17569" y="13454"/>
                        <a:pt x="17646" y="13498"/>
                      </a:cubicBezTo>
                      <a:lnTo>
                        <a:pt x="18616" y="14062"/>
                      </a:lnTo>
                      <a:cubicBezTo>
                        <a:pt x="18694" y="14108"/>
                        <a:pt x="18821" y="14108"/>
                        <a:pt x="18899" y="14062"/>
                      </a:cubicBezTo>
                      <a:lnTo>
                        <a:pt x="19647" y="13630"/>
                      </a:lnTo>
                      <a:cubicBezTo>
                        <a:pt x="19726" y="13586"/>
                        <a:pt x="19726" y="13511"/>
                        <a:pt x="19649" y="13466"/>
                      </a:cubicBezTo>
                      <a:lnTo>
                        <a:pt x="18678" y="12902"/>
                      </a:lnTo>
                      <a:cubicBezTo>
                        <a:pt x="18600" y="12857"/>
                        <a:pt x="18473" y="12857"/>
                        <a:pt x="18395" y="12902"/>
                      </a:cubicBezTo>
                      <a:close/>
                      <a:moveTo>
                        <a:pt x="19037" y="14142"/>
                      </a:moveTo>
                      <a:cubicBezTo>
                        <a:pt x="18960" y="14188"/>
                        <a:pt x="18957" y="14260"/>
                        <a:pt x="19037" y="14306"/>
                      </a:cubicBezTo>
                      <a:lnTo>
                        <a:pt x="20006" y="14871"/>
                      </a:lnTo>
                      <a:cubicBezTo>
                        <a:pt x="20085" y="14914"/>
                        <a:pt x="20212" y="14914"/>
                        <a:pt x="20288" y="14871"/>
                      </a:cubicBezTo>
                      <a:lnTo>
                        <a:pt x="21036" y="14438"/>
                      </a:lnTo>
                      <a:cubicBezTo>
                        <a:pt x="21115" y="14392"/>
                        <a:pt x="21116" y="14319"/>
                        <a:pt x="21038" y="14274"/>
                      </a:cubicBezTo>
                      <a:lnTo>
                        <a:pt x="20068" y="13710"/>
                      </a:lnTo>
                      <a:cubicBezTo>
                        <a:pt x="19990" y="13664"/>
                        <a:pt x="19864" y="13665"/>
                        <a:pt x="19785" y="13710"/>
                      </a:cubicBezTo>
                      <a:close/>
                      <a:moveTo>
                        <a:pt x="20426" y="14949"/>
                      </a:moveTo>
                      <a:cubicBezTo>
                        <a:pt x="20348" y="14994"/>
                        <a:pt x="20347" y="15068"/>
                        <a:pt x="20426" y="15113"/>
                      </a:cubicBezTo>
                      <a:lnTo>
                        <a:pt x="21395" y="15677"/>
                      </a:lnTo>
                      <a:cubicBezTo>
                        <a:pt x="21473" y="15722"/>
                        <a:pt x="21600" y="15722"/>
                        <a:pt x="21678" y="15677"/>
                      </a:cubicBezTo>
                      <a:lnTo>
                        <a:pt x="22426" y="15245"/>
                      </a:lnTo>
                      <a:cubicBezTo>
                        <a:pt x="22503" y="15201"/>
                        <a:pt x="22505" y="15126"/>
                        <a:pt x="22427" y="15081"/>
                      </a:cubicBezTo>
                      <a:lnTo>
                        <a:pt x="21457" y="14518"/>
                      </a:lnTo>
                      <a:cubicBezTo>
                        <a:pt x="21379" y="14473"/>
                        <a:pt x="21252" y="14473"/>
                        <a:pt x="21174" y="14518"/>
                      </a:cubicBezTo>
                      <a:close/>
                      <a:moveTo>
                        <a:pt x="1658" y="5373"/>
                      </a:moveTo>
                      <a:cubicBezTo>
                        <a:pt x="1579" y="5418"/>
                        <a:pt x="1578" y="5491"/>
                        <a:pt x="1657" y="5537"/>
                      </a:cubicBezTo>
                      <a:lnTo>
                        <a:pt x="2626" y="6100"/>
                      </a:lnTo>
                      <a:cubicBezTo>
                        <a:pt x="2704" y="6146"/>
                        <a:pt x="2830" y="6145"/>
                        <a:pt x="2909" y="6100"/>
                      </a:cubicBezTo>
                      <a:lnTo>
                        <a:pt x="3658" y="5668"/>
                      </a:lnTo>
                      <a:cubicBezTo>
                        <a:pt x="3735" y="5624"/>
                        <a:pt x="3738" y="5550"/>
                        <a:pt x="3658" y="5505"/>
                      </a:cubicBezTo>
                      <a:lnTo>
                        <a:pt x="2688" y="4941"/>
                      </a:lnTo>
                      <a:cubicBezTo>
                        <a:pt x="2609" y="4895"/>
                        <a:pt x="2482" y="4896"/>
                        <a:pt x="2406" y="4941"/>
                      </a:cubicBezTo>
                      <a:close/>
                      <a:moveTo>
                        <a:pt x="3046" y="6179"/>
                      </a:moveTo>
                      <a:cubicBezTo>
                        <a:pt x="2968" y="6225"/>
                        <a:pt x="2967" y="6299"/>
                        <a:pt x="3045" y="6343"/>
                      </a:cubicBezTo>
                      <a:lnTo>
                        <a:pt x="4014" y="6907"/>
                      </a:lnTo>
                      <a:cubicBezTo>
                        <a:pt x="4092" y="6952"/>
                        <a:pt x="4220" y="6952"/>
                        <a:pt x="4299" y="6906"/>
                      </a:cubicBezTo>
                      <a:lnTo>
                        <a:pt x="5045" y="6475"/>
                      </a:lnTo>
                      <a:cubicBezTo>
                        <a:pt x="5123" y="6431"/>
                        <a:pt x="5123" y="6356"/>
                        <a:pt x="5047" y="6311"/>
                      </a:cubicBezTo>
                      <a:lnTo>
                        <a:pt x="4077" y="5749"/>
                      </a:lnTo>
                      <a:cubicBezTo>
                        <a:pt x="3999" y="5704"/>
                        <a:pt x="3871" y="5704"/>
                        <a:pt x="3793" y="5748"/>
                      </a:cubicBezTo>
                      <a:close/>
                      <a:moveTo>
                        <a:pt x="4450" y="6994"/>
                      </a:moveTo>
                      <a:cubicBezTo>
                        <a:pt x="4370" y="7040"/>
                        <a:pt x="4369" y="7114"/>
                        <a:pt x="4448" y="7158"/>
                      </a:cubicBezTo>
                      <a:lnTo>
                        <a:pt x="5418" y="7723"/>
                      </a:lnTo>
                      <a:cubicBezTo>
                        <a:pt x="5497" y="7768"/>
                        <a:pt x="5622" y="7767"/>
                        <a:pt x="5702" y="7722"/>
                      </a:cubicBezTo>
                      <a:lnTo>
                        <a:pt x="6448" y="7291"/>
                      </a:lnTo>
                      <a:cubicBezTo>
                        <a:pt x="6525" y="7246"/>
                        <a:pt x="6528" y="7173"/>
                        <a:pt x="6450" y="7127"/>
                      </a:cubicBezTo>
                      <a:lnTo>
                        <a:pt x="5478" y="6564"/>
                      </a:lnTo>
                      <a:cubicBezTo>
                        <a:pt x="5401" y="6519"/>
                        <a:pt x="5274" y="6519"/>
                        <a:pt x="5197" y="6564"/>
                      </a:cubicBezTo>
                      <a:close/>
                      <a:moveTo>
                        <a:pt x="5837" y="7801"/>
                      </a:moveTo>
                      <a:cubicBezTo>
                        <a:pt x="5759" y="7847"/>
                        <a:pt x="5758" y="7920"/>
                        <a:pt x="5837" y="7966"/>
                      </a:cubicBezTo>
                      <a:lnTo>
                        <a:pt x="6806" y="8530"/>
                      </a:lnTo>
                      <a:cubicBezTo>
                        <a:pt x="6884" y="8574"/>
                        <a:pt x="7011" y="8574"/>
                        <a:pt x="7090" y="8530"/>
                      </a:cubicBezTo>
                      <a:lnTo>
                        <a:pt x="7838" y="8097"/>
                      </a:lnTo>
                      <a:cubicBezTo>
                        <a:pt x="7916" y="8052"/>
                        <a:pt x="7916" y="7979"/>
                        <a:pt x="7838" y="7934"/>
                      </a:cubicBezTo>
                      <a:lnTo>
                        <a:pt x="6868" y="7370"/>
                      </a:lnTo>
                      <a:cubicBezTo>
                        <a:pt x="6791" y="7325"/>
                        <a:pt x="6664" y="7325"/>
                        <a:pt x="6585" y="7370"/>
                      </a:cubicBezTo>
                      <a:close/>
                      <a:moveTo>
                        <a:pt x="7228" y="8609"/>
                      </a:moveTo>
                      <a:cubicBezTo>
                        <a:pt x="7148" y="8654"/>
                        <a:pt x="7148" y="8728"/>
                        <a:pt x="7225" y="8773"/>
                      </a:cubicBezTo>
                      <a:lnTo>
                        <a:pt x="13755" y="12568"/>
                      </a:lnTo>
                      <a:cubicBezTo>
                        <a:pt x="13834" y="12613"/>
                        <a:pt x="13960" y="12612"/>
                        <a:pt x="14038" y="12568"/>
                      </a:cubicBezTo>
                      <a:lnTo>
                        <a:pt x="14786" y="12136"/>
                      </a:lnTo>
                      <a:cubicBezTo>
                        <a:pt x="14864" y="12091"/>
                        <a:pt x="14866" y="12017"/>
                        <a:pt x="14788" y="11973"/>
                      </a:cubicBezTo>
                      <a:lnTo>
                        <a:pt x="8257" y="8178"/>
                      </a:lnTo>
                      <a:cubicBezTo>
                        <a:pt x="8179" y="8133"/>
                        <a:pt x="8052" y="8133"/>
                        <a:pt x="7974" y="8178"/>
                      </a:cubicBezTo>
                      <a:close/>
                      <a:moveTo>
                        <a:pt x="14175" y="12646"/>
                      </a:moveTo>
                      <a:cubicBezTo>
                        <a:pt x="14096" y="12692"/>
                        <a:pt x="14096" y="12766"/>
                        <a:pt x="14173" y="12811"/>
                      </a:cubicBezTo>
                      <a:lnTo>
                        <a:pt x="15143" y="13375"/>
                      </a:lnTo>
                      <a:cubicBezTo>
                        <a:pt x="15221" y="13420"/>
                        <a:pt x="15349" y="13420"/>
                        <a:pt x="15427" y="13375"/>
                      </a:cubicBezTo>
                      <a:lnTo>
                        <a:pt x="16175" y="12944"/>
                      </a:lnTo>
                      <a:cubicBezTo>
                        <a:pt x="16253" y="12899"/>
                        <a:pt x="16253" y="12824"/>
                        <a:pt x="16175" y="12779"/>
                      </a:cubicBezTo>
                      <a:lnTo>
                        <a:pt x="15205" y="12215"/>
                      </a:lnTo>
                      <a:cubicBezTo>
                        <a:pt x="15128" y="12170"/>
                        <a:pt x="15001" y="12170"/>
                        <a:pt x="14922" y="12215"/>
                      </a:cubicBezTo>
                      <a:close/>
                      <a:moveTo>
                        <a:pt x="15565" y="13455"/>
                      </a:moveTo>
                      <a:cubicBezTo>
                        <a:pt x="15486" y="13500"/>
                        <a:pt x="15485" y="13573"/>
                        <a:pt x="15562" y="13618"/>
                      </a:cubicBezTo>
                      <a:lnTo>
                        <a:pt x="16533" y="14182"/>
                      </a:lnTo>
                      <a:cubicBezTo>
                        <a:pt x="16611" y="14228"/>
                        <a:pt x="16738" y="14227"/>
                        <a:pt x="16817" y="14182"/>
                      </a:cubicBezTo>
                      <a:lnTo>
                        <a:pt x="17565" y="13750"/>
                      </a:lnTo>
                      <a:cubicBezTo>
                        <a:pt x="17642" y="13705"/>
                        <a:pt x="17642" y="13632"/>
                        <a:pt x="17565" y="13587"/>
                      </a:cubicBezTo>
                      <a:lnTo>
                        <a:pt x="16593" y="13023"/>
                      </a:lnTo>
                      <a:cubicBezTo>
                        <a:pt x="16516" y="12977"/>
                        <a:pt x="16389" y="12978"/>
                        <a:pt x="16311" y="13023"/>
                      </a:cubicBezTo>
                      <a:close/>
                      <a:moveTo>
                        <a:pt x="16953" y="14261"/>
                      </a:moveTo>
                      <a:cubicBezTo>
                        <a:pt x="16874" y="14306"/>
                        <a:pt x="16874" y="14380"/>
                        <a:pt x="16953" y="14426"/>
                      </a:cubicBezTo>
                      <a:lnTo>
                        <a:pt x="17922" y="14990"/>
                      </a:lnTo>
                      <a:cubicBezTo>
                        <a:pt x="18000" y="15035"/>
                        <a:pt x="18126" y="15035"/>
                        <a:pt x="18205" y="14988"/>
                      </a:cubicBezTo>
                      <a:lnTo>
                        <a:pt x="18953" y="14557"/>
                      </a:lnTo>
                      <a:cubicBezTo>
                        <a:pt x="19031" y="14512"/>
                        <a:pt x="19031" y="14439"/>
                        <a:pt x="18954" y="14393"/>
                      </a:cubicBezTo>
                      <a:lnTo>
                        <a:pt x="17984" y="13830"/>
                      </a:lnTo>
                      <a:cubicBezTo>
                        <a:pt x="17906" y="13784"/>
                        <a:pt x="17779" y="13784"/>
                        <a:pt x="17701" y="13830"/>
                      </a:cubicBezTo>
                      <a:close/>
                      <a:moveTo>
                        <a:pt x="18342" y="15069"/>
                      </a:moveTo>
                      <a:cubicBezTo>
                        <a:pt x="18264" y="15114"/>
                        <a:pt x="18264" y="15189"/>
                        <a:pt x="18340" y="15232"/>
                      </a:cubicBezTo>
                      <a:lnTo>
                        <a:pt x="19311" y="15796"/>
                      </a:lnTo>
                      <a:cubicBezTo>
                        <a:pt x="19389" y="15842"/>
                        <a:pt x="19516" y="15842"/>
                        <a:pt x="19595" y="15796"/>
                      </a:cubicBezTo>
                      <a:lnTo>
                        <a:pt x="20343" y="15365"/>
                      </a:lnTo>
                      <a:cubicBezTo>
                        <a:pt x="20420" y="15320"/>
                        <a:pt x="20420" y="15246"/>
                        <a:pt x="20343" y="15201"/>
                      </a:cubicBezTo>
                      <a:lnTo>
                        <a:pt x="19372" y="14637"/>
                      </a:lnTo>
                      <a:cubicBezTo>
                        <a:pt x="19296" y="14592"/>
                        <a:pt x="19168" y="14592"/>
                        <a:pt x="19090" y="14637"/>
                      </a:cubicBezTo>
                      <a:close/>
                      <a:moveTo>
                        <a:pt x="19731" y="15875"/>
                      </a:moveTo>
                      <a:cubicBezTo>
                        <a:pt x="19652" y="15921"/>
                        <a:pt x="19651" y="15995"/>
                        <a:pt x="19731" y="16040"/>
                      </a:cubicBezTo>
                      <a:lnTo>
                        <a:pt x="20483" y="16477"/>
                      </a:lnTo>
                      <a:cubicBezTo>
                        <a:pt x="20559" y="16522"/>
                        <a:pt x="20687" y="16522"/>
                        <a:pt x="20766" y="16477"/>
                      </a:cubicBezTo>
                      <a:lnTo>
                        <a:pt x="21513" y="16045"/>
                      </a:lnTo>
                      <a:cubicBezTo>
                        <a:pt x="21591" y="16001"/>
                        <a:pt x="21592" y="15926"/>
                        <a:pt x="21514" y="15883"/>
                      </a:cubicBezTo>
                      <a:lnTo>
                        <a:pt x="20762" y="15444"/>
                      </a:lnTo>
                      <a:cubicBezTo>
                        <a:pt x="20683" y="15398"/>
                        <a:pt x="20555" y="15398"/>
                        <a:pt x="20478" y="15444"/>
                      </a:cubicBezTo>
                      <a:close/>
                    </a:path>
                  </a:pathLst>
                </a:custGeom>
                <a:gradFill>
                  <a:gsLst>
                    <a:gs pos="0">
                      <a:srgbClr val="FFFFFF">
                        <a:alpha val="11372"/>
                      </a:srgbClr>
                    </a:gs>
                    <a:gs pos="50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4129975" y="2963975"/>
                  <a:ext cx="40650" cy="43225"/>
                </a:xfrm>
                <a:custGeom>
                  <a:avLst/>
                  <a:gdLst/>
                  <a:ahLst/>
                  <a:cxnLst/>
                  <a:rect l="l" t="t" r="r" b="b"/>
                  <a:pathLst>
                    <a:path w="1626" h="1729" extrusionOk="0">
                      <a:moveTo>
                        <a:pt x="944" y="1"/>
                      </a:moveTo>
                      <a:cubicBezTo>
                        <a:pt x="944" y="46"/>
                        <a:pt x="946" y="90"/>
                        <a:pt x="952" y="134"/>
                      </a:cubicBezTo>
                      <a:cubicBezTo>
                        <a:pt x="956" y="166"/>
                        <a:pt x="961" y="198"/>
                        <a:pt x="968" y="229"/>
                      </a:cubicBezTo>
                      <a:cubicBezTo>
                        <a:pt x="974" y="254"/>
                        <a:pt x="980" y="281"/>
                        <a:pt x="987" y="307"/>
                      </a:cubicBezTo>
                      <a:cubicBezTo>
                        <a:pt x="995" y="330"/>
                        <a:pt x="1001" y="353"/>
                        <a:pt x="1009" y="377"/>
                      </a:cubicBezTo>
                      <a:cubicBezTo>
                        <a:pt x="1016" y="400"/>
                        <a:pt x="1024" y="419"/>
                        <a:pt x="1031" y="440"/>
                      </a:cubicBezTo>
                      <a:cubicBezTo>
                        <a:pt x="1040" y="462"/>
                        <a:pt x="1048" y="482"/>
                        <a:pt x="1057" y="502"/>
                      </a:cubicBezTo>
                      <a:cubicBezTo>
                        <a:pt x="1066" y="521"/>
                        <a:pt x="1075" y="541"/>
                        <a:pt x="1083" y="562"/>
                      </a:cubicBezTo>
                      <a:cubicBezTo>
                        <a:pt x="1093" y="582"/>
                        <a:pt x="1102" y="601"/>
                        <a:pt x="1113" y="620"/>
                      </a:cubicBezTo>
                      <a:cubicBezTo>
                        <a:pt x="1123" y="638"/>
                        <a:pt x="1134" y="658"/>
                        <a:pt x="1145" y="678"/>
                      </a:cubicBezTo>
                      <a:cubicBezTo>
                        <a:pt x="1157" y="697"/>
                        <a:pt x="1168" y="717"/>
                        <a:pt x="1180" y="736"/>
                      </a:cubicBezTo>
                      <a:cubicBezTo>
                        <a:pt x="1193" y="754"/>
                        <a:pt x="1207" y="776"/>
                        <a:pt x="1220" y="795"/>
                      </a:cubicBezTo>
                      <a:cubicBezTo>
                        <a:pt x="1233" y="814"/>
                        <a:pt x="1251" y="836"/>
                        <a:pt x="1266" y="856"/>
                      </a:cubicBezTo>
                      <a:cubicBezTo>
                        <a:pt x="1284" y="880"/>
                        <a:pt x="1302" y="902"/>
                        <a:pt x="1321" y="924"/>
                      </a:cubicBezTo>
                      <a:cubicBezTo>
                        <a:pt x="1346" y="952"/>
                        <a:pt x="1370" y="979"/>
                        <a:pt x="1397" y="1004"/>
                      </a:cubicBezTo>
                      <a:cubicBezTo>
                        <a:pt x="1465" y="1072"/>
                        <a:pt x="1542" y="1132"/>
                        <a:pt x="1626" y="1182"/>
                      </a:cubicBezTo>
                      <a:lnTo>
                        <a:pt x="683" y="1729"/>
                      </a:lnTo>
                      <a:cubicBezTo>
                        <a:pt x="600" y="1680"/>
                        <a:pt x="524" y="1620"/>
                        <a:pt x="454" y="1552"/>
                      </a:cubicBezTo>
                      <a:cubicBezTo>
                        <a:pt x="429" y="1527"/>
                        <a:pt x="404" y="1500"/>
                        <a:pt x="380" y="1472"/>
                      </a:cubicBezTo>
                      <a:cubicBezTo>
                        <a:pt x="361" y="1451"/>
                        <a:pt x="342" y="1429"/>
                        <a:pt x="325" y="1405"/>
                      </a:cubicBezTo>
                      <a:cubicBezTo>
                        <a:pt x="309" y="1384"/>
                        <a:pt x="294" y="1364"/>
                        <a:pt x="278" y="1344"/>
                      </a:cubicBezTo>
                      <a:cubicBezTo>
                        <a:pt x="263" y="1322"/>
                        <a:pt x="251" y="1304"/>
                        <a:pt x="238" y="1284"/>
                      </a:cubicBezTo>
                      <a:cubicBezTo>
                        <a:pt x="225" y="1264"/>
                        <a:pt x="215" y="1245"/>
                        <a:pt x="203" y="1226"/>
                      </a:cubicBezTo>
                      <a:cubicBezTo>
                        <a:pt x="192" y="1207"/>
                        <a:pt x="181" y="1187"/>
                        <a:pt x="170" y="1168"/>
                      </a:cubicBezTo>
                      <a:cubicBezTo>
                        <a:pt x="160" y="1149"/>
                        <a:pt x="150" y="1130"/>
                        <a:pt x="142" y="1110"/>
                      </a:cubicBezTo>
                      <a:cubicBezTo>
                        <a:pt x="132" y="1090"/>
                        <a:pt x="122" y="1070"/>
                        <a:pt x="115" y="1050"/>
                      </a:cubicBezTo>
                      <a:cubicBezTo>
                        <a:pt x="106" y="1031"/>
                        <a:pt x="97" y="1010"/>
                        <a:pt x="89" y="989"/>
                      </a:cubicBezTo>
                      <a:cubicBezTo>
                        <a:pt x="82" y="968"/>
                        <a:pt x="74" y="946"/>
                        <a:pt x="66" y="924"/>
                      </a:cubicBezTo>
                      <a:cubicBezTo>
                        <a:pt x="60" y="903"/>
                        <a:pt x="51" y="878"/>
                        <a:pt x="45" y="855"/>
                      </a:cubicBezTo>
                      <a:cubicBezTo>
                        <a:pt x="37" y="829"/>
                        <a:pt x="32" y="802"/>
                        <a:pt x="26" y="777"/>
                      </a:cubicBezTo>
                      <a:cubicBezTo>
                        <a:pt x="19" y="745"/>
                        <a:pt x="14" y="714"/>
                        <a:pt x="10" y="682"/>
                      </a:cubicBezTo>
                      <a:cubicBezTo>
                        <a:pt x="3" y="637"/>
                        <a:pt x="0" y="594"/>
                        <a:pt x="1" y="549"/>
                      </a:cubicBezTo>
                      <a:close/>
                    </a:path>
                  </a:pathLst>
                </a:custGeom>
                <a:solidFill>
                  <a:srgbClr val="817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4130000" y="2605075"/>
                  <a:ext cx="24575" cy="372625"/>
                </a:xfrm>
                <a:custGeom>
                  <a:avLst/>
                  <a:gdLst/>
                  <a:ahLst/>
                  <a:cxnLst/>
                  <a:rect l="l" t="t" r="r" b="b"/>
                  <a:pathLst>
                    <a:path w="983" h="14905" extrusionOk="0">
                      <a:moveTo>
                        <a:pt x="0" y="14905"/>
                      </a:moveTo>
                      <a:lnTo>
                        <a:pt x="943" y="14357"/>
                      </a:lnTo>
                      <a:lnTo>
                        <a:pt x="982" y="380"/>
                      </a:lnTo>
                      <a:lnTo>
                        <a:pt x="0" y="0"/>
                      </a:lnTo>
                      <a:close/>
                    </a:path>
                  </a:pathLst>
                </a:custGeom>
                <a:solidFill>
                  <a:srgbClr val="817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4147075" y="2993500"/>
                  <a:ext cx="552300" cy="327600"/>
                </a:xfrm>
                <a:custGeom>
                  <a:avLst/>
                  <a:gdLst/>
                  <a:ahLst/>
                  <a:cxnLst/>
                  <a:rect l="l" t="t" r="r" b="b"/>
                  <a:pathLst>
                    <a:path w="22092" h="13104" extrusionOk="0">
                      <a:moveTo>
                        <a:pt x="21532" y="13103"/>
                      </a:moveTo>
                      <a:lnTo>
                        <a:pt x="22092" y="12212"/>
                      </a:lnTo>
                      <a:lnTo>
                        <a:pt x="942" y="1"/>
                      </a:lnTo>
                      <a:lnTo>
                        <a:pt x="0" y="549"/>
                      </a:lnTo>
                      <a:close/>
                    </a:path>
                  </a:pathLst>
                </a:custGeom>
                <a:solidFill>
                  <a:srgbClr val="817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4705225" y="2911875"/>
                  <a:ext cx="32550" cy="466150"/>
                </a:xfrm>
                <a:custGeom>
                  <a:avLst/>
                  <a:gdLst/>
                  <a:ahLst/>
                  <a:cxnLst/>
                  <a:rect l="l" t="t" r="r" b="b"/>
                  <a:pathLst>
                    <a:path w="1302" h="18646" extrusionOk="0">
                      <a:moveTo>
                        <a:pt x="1" y="18645"/>
                      </a:moveTo>
                      <a:lnTo>
                        <a:pt x="1168" y="17813"/>
                      </a:lnTo>
                      <a:cubicBezTo>
                        <a:pt x="1168" y="17813"/>
                        <a:pt x="1245" y="17721"/>
                        <a:pt x="1264" y="17685"/>
                      </a:cubicBezTo>
                      <a:cubicBezTo>
                        <a:pt x="1302" y="17614"/>
                        <a:pt x="1302" y="17400"/>
                        <a:pt x="1302" y="17400"/>
                      </a:cubicBezTo>
                      <a:lnTo>
                        <a:pt x="1302" y="1"/>
                      </a:lnTo>
                      <a:lnTo>
                        <a:pt x="120" y="565"/>
                      </a:lnTo>
                      <a:close/>
                    </a:path>
                  </a:pathLst>
                </a:custGeom>
                <a:solidFill>
                  <a:srgbClr val="216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4121700" y="2557600"/>
                  <a:ext cx="598975" cy="343275"/>
                </a:xfrm>
                <a:custGeom>
                  <a:avLst/>
                  <a:gdLst/>
                  <a:ahLst/>
                  <a:cxnLst/>
                  <a:rect l="l" t="t" r="r" b="b"/>
                  <a:pathLst>
                    <a:path w="23959" h="13731" extrusionOk="0">
                      <a:moveTo>
                        <a:pt x="23017" y="13730"/>
                      </a:moveTo>
                      <a:lnTo>
                        <a:pt x="23959" y="13183"/>
                      </a:lnTo>
                      <a:lnTo>
                        <a:pt x="1144" y="0"/>
                      </a:lnTo>
                      <a:lnTo>
                        <a:pt x="0" y="511"/>
                      </a:lnTo>
                      <a:close/>
                    </a:path>
                  </a:pathLst>
                </a:custGeom>
                <a:solidFill>
                  <a:srgbClr val="216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697125" y="2887175"/>
                  <a:ext cx="40700" cy="39025"/>
                </a:xfrm>
                <a:custGeom>
                  <a:avLst/>
                  <a:gdLst/>
                  <a:ahLst/>
                  <a:cxnLst/>
                  <a:rect l="l" t="t" r="r" b="b"/>
                  <a:pathLst>
                    <a:path w="1628" h="1561" extrusionOk="0">
                      <a:moveTo>
                        <a:pt x="942" y="0"/>
                      </a:moveTo>
                      <a:cubicBezTo>
                        <a:pt x="1266" y="188"/>
                        <a:pt x="1627" y="616"/>
                        <a:pt x="1626" y="989"/>
                      </a:cubicBezTo>
                      <a:lnTo>
                        <a:pt x="585" y="1560"/>
                      </a:lnTo>
                      <a:cubicBezTo>
                        <a:pt x="584" y="1504"/>
                        <a:pt x="579" y="1446"/>
                        <a:pt x="568" y="1391"/>
                      </a:cubicBezTo>
                      <a:cubicBezTo>
                        <a:pt x="567" y="1386"/>
                        <a:pt x="567" y="1381"/>
                        <a:pt x="566" y="1376"/>
                      </a:cubicBezTo>
                      <a:cubicBezTo>
                        <a:pt x="554" y="1316"/>
                        <a:pt x="537" y="1257"/>
                        <a:pt x="516" y="1199"/>
                      </a:cubicBezTo>
                      <a:lnTo>
                        <a:pt x="516" y="1199"/>
                      </a:lnTo>
                      <a:cubicBezTo>
                        <a:pt x="469" y="1077"/>
                        <a:pt x="407" y="961"/>
                        <a:pt x="330" y="856"/>
                      </a:cubicBezTo>
                      <a:cubicBezTo>
                        <a:pt x="329" y="853"/>
                        <a:pt x="327" y="850"/>
                        <a:pt x="325" y="849"/>
                      </a:cubicBezTo>
                      <a:cubicBezTo>
                        <a:pt x="298" y="812"/>
                        <a:pt x="268" y="777"/>
                        <a:pt x="238" y="744"/>
                      </a:cubicBezTo>
                      <a:cubicBezTo>
                        <a:pt x="231" y="737"/>
                        <a:pt x="225" y="729"/>
                        <a:pt x="217" y="722"/>
                      </a:cubicBezTo>
                      <a:cubicBezTo>
                        <a:pt x="194" y="698"/>
                        <a:pt x="169" y="676"/>
                        <a:pt x="146" y="656"/>
                      </a:cubicBezTo>
                      <a:cubicBezTo>
                        <a:pt x="134" y="645"/>
                        <a:pt x="123" y="633"/>
                        <a:pt x="110" y="624"/>
                      </a:cubicBezTo>
                      <a:cubicBezTo>
                        <a:pt x="76" y="595"/>
                        <a:pt x="39" y="570"/>
                        <a:pt x="0" y="547"/>
                      </a:cubicBezTo>
                      <a:close/>
                    </a:path>
                  </a:pathLst>
                </a:custGeom>
                <a:solidFill>
                  <a:srgbClr val="216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112175" y="2567700"/>
                  <a:ext cx="599600" cy="813575"/>
                </a:xfrm>
                <a:custGeom>
                  <a:avLst/>
                  <a:gdLst/>
                  <a:ahLst/>
                  <a:cxnLst/>
                  <a:rect l="l" t="t" r="r" b="b"/>
                  <a:pathLst>
                    <a:path w="23984" h="32543" extrusionOk="0">
                      <a:moveTo>
                        <a:pt x="23398" y="13326"/>
                      </a:moveTo>
                      <a:cubicBezTo>
                        <a:pt x="23723" y="13513"/>
                        <a:pt x="23983" y="13967"/>
                        <a:pt x="23983" y="14340"/>
                      </a:cubicBezTo>
                      <a:lnTo>
                        <a:pt x="23933" y="32021"/>
                      </a:lnTo>
                      <a:cubicBezTo>
                        <a:pt x="23932" y="32393"/>
                        <a:pt x="23669" y="32543"/>
                        <a:pt x="23345" y="32356"/>
                      </a:cubicBezTo>
                      <a:lnTo>
                        <a:pt x="587" y="19216"/>
                      </a:lnTo>
                      <a:cubicBezTo>
                        <a:pt x="262" y="19029"/>
                        <a:pt x="0" y="18576"/>
                        <a:pt x="1" y="18203"/>
                      </a:cubicBezTo>
                      <a:lnTo>
                        <a:pt x="50" y="523"/>
                      </a:lnTo>
                      <a:cubicBezTo>
                        <a:pt x="52" y="150"/>
                        <a:pt x="315" y="0"/>
                        <a:pt x="640" y="188"/>
                      </a:cubicBezTo>
                      <a:close/>
                      <a:moveTo>
                        <a:pt x="713" y="16400"/>
                      </a:moveTo>
                      <a:cubicBezTo>
                        <a:pt x="712" y="16833"/>
                        <a:pt x="1019" y="17363"/>
                        <a:pt x="1396" y="17581"/>
                      </a:cubicBezTo>
                      <a:lnTo>
                        <a:pt x="22546" y="29792"/>
                      </a:lnTo>
                      <a:cubicBezTo>
                        <a:pt x="22924" y="30010"/>
                        <a:pt x="23231" y="29834"/>
                        <a:pt x="23232" y="29401"/>
                      </a:cubicBezTo>
                      <a:lnTo>
                        <a:pt x="23272" y="15424"/>
                      </a:lnTo>
                      <a:cubicBezTo>
                        <a:pt x="23274" y="14989"/>
                        <a:pt x="22968" y="14460"/>
                        <a:pt x="22591" y="14242"/>
                      </a:cubicBezTo>
                      <a:lnTo>
                        <a:pt x="1440" y="2032"/>
                      </a:lnTo>
                      <a:cubicBezTo>
                        <a:pt x="1063" y="1813"/>
                        <a:pt x="755" y="1988"/>
                        <a:pt x="753" y="2423"/>
                      </a:cubicBezTo>
                      <a:lnTo>
                        <a:pt x="713" y="16400"/>
                      </a:lnTo>
                    </a:path>
                  </a:pathLst>
                </a:custGeom>
                <a:solidFill>
                  <a:srgbClr val="216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4128025" y="2609175"/>
                  <a:ext cx="567900" cy="709700"/>
                </a:xfrm>
                <a:custGeom>
                  <a:avLst/>
                  <a:gdLst/>
                  <a:ahLst/>
                  <a:cxnLst/>
                  <a:rect l="l" t="t" r="r" b="b"/>
                  <a:pathLst>
                    <a:path w="22716" h="28388" extrusionOk="0">
                      <a:moveTo>
                        <a:pt x="3" y="14683"/>
                      </a:moveTo>
                      <a:cubicBezTo>
                        <a:pt x="0" y="15121"/>
                        <a:pt x="310" y="15655"/>
                        <a:pt x="691" y="15873"/>
                      </a:cubicBezTo>
                      <a:lnTo>
                        <a:pt x="13612" y="23333"/>
                      </a:lnTo>
                      <a:lnTo>
                        <a:pt x="21984" y="28168"/>
                      </a:lnTo>
                      <a:cubicBezTo>
                        <a:pt x="22363" y="28388"/>
                        <a:pt x="22673" y="28211"/>
                        <a:pt x="22676" y="27774"/>
                      </a:cubicBezTo>
                      <a:lnTo>
                        <a:pt x="22714" y="13704"/>
                      </a:lnTo>
                      <a:cubicBezTo>
                        <a:pt x="22715" y="13265"/>
                        <a:pt x="22409" y="12733"/>
                        <a:pt x="22028" y="12513"/>
                      </a:cubicBezTo>
                      <a:lnTo>
                        <a:pt x="11533" y="6454"/>
                      </a:lnTo>
                      <a:lnTo>
                        <a:pt x="735" y="218"/>
                      </a:lnTo>
                      <a:cubicBezTo>
                        <a:pt x="355" y="0"/>
                        <a:pt x="43" y="175"/>
                        <a:pt x="43" y="614"/>
                      </a:cubicBezTo>
                      <a:close/>
                    </a:path>
                  </a:pathLst>
                </a:custGeom>
                <a:solidFill>
                  <a:srgbClr val="10ECFF">
                    <a:alpha val="1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4461725" y="2910500"/>
                  <a:ext cx="177200" cy="251725"/>
                </a:xfrm>
                <a:custGeom>
                  <a:avLst/>
                  <a:gdLst/>
                  <a:ahLst/>
                  <a:cxnLst/>
                  <a:rect l="l" t="t" r="r" b="b"/>
                  <a:pathLst>
                    <a:path w="7088" h="10069" extrusionOk="0">
                      <a:moveTo>
                        <a:pt x="2191" y="87"/>
                      </a:moveTo>
                      <a:cubicBezTo>
                        <a:pt x="2608" y="87"/>
                        <a:pt x="3065" y="212"/>
                        <a:pt x="3546" y="478"/>
                      </a:cubicBezTo>
                      <a:cubicBezTo>
                        <a:pt x="5466" y="1541"/>
                        <a:pt x="7029" y="4451"/>
                        <a:pt x="7029" y="6965"/>
                      </a:cubicBezTo>
                      <a:cubicBezTo>
                        <a:pt x="7029" y="8850"/>
                        <a:pt x="6151" y="9984"/>
                        <a:pt x="4901" y="9984"/>
                      </a:cubicBezTo>
                      <a:cubicBezTo>
                        <a:pt x="4484" y="9984"/>
                        <a:pt x="4026" y="9858"/>
                        <a:pt x="3546" y="9592"/>
                      </a:cubicBezTo>
                      <a:cubicBezTo>
                        <a:pt x="1623" y="8527"/>
                        <a:pt x="61" y="5617"/>
                        <a:pt x="61" y="3104"/>
                      </a:cubicBezTo>
                      <a:cubicBezTo>
                        <a:pt x="61" y="1219"/>
                        <a:pt x="941" y="87"/>
                        <a:pt x="2191" y="87"/>
                      </a:cubicBezTo>
                      <a:close/>
                      <a:moveTo>
                        <a:pt x="2167" y="0"/>
                      </a:moveTo>
                      <a:cubicBezTo>
                        <a:pt x="895" y="0"/>
                        <a:pt x="1" y="1154"/>
                        <a:pt x="1" y="3070"/>
                      </a:cubicBezTo>
                      <a:cubicBezTo>
                        <a:pt x="1" y="5626"/>
                        <a:pt x="1591" y="8587"/>
                        <a:pt x="3544" y="9669"/>
                      </a:cubicBezTo>
                      <a:cubicBezTo>
                        <a:pt x="4033" y="9940"/>
                        <a:pt x="4499" y="10069"/>
                        <a:pt x="4923" y="10069"/>
                      </a:cubicBezTo>
                      <a:cubicBezTo>
                        <a:pt x="6194" y="10069"/>
                        <a:pt x="7087" y="8916"/>
                        <a:pt x="7087" y="6998"/>
                      </a:cubicBezTo>
                      <a:cubicBezTo>
                        <a:pt x="7087" y="4441"/>
                        <a:pt x="5500" y="1480"/>
                        <a:pt x="3544" y="398"/>
                      </a:cubicBezTo>
                      <a:cubicBezTo>
                        <a:pt x="3056" y="128"/>
                        <a:pt x="2591" y="0"/>
                        <a:pt x="21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4452025" y="2877700"/>
                  <a:ext cx="100075" cy="288200"/>
                </a:xfrm>
                <a:custGeom>
                  <a:avLst/>
                  <a:gdLst/>
                  <a:ahLst/>
                  <a:cxnLst/>
                  <a:rect l="l" t="t" r="r" b="b"/>
                  <a:pathLst>
                    <a:path w="4003" h="11528" extrusionOk="0">
                      <a:moveTo>
                        <a:pt x="3932" y="1202"/>
                      </a:moveTo>
                      <a:cubicBezTo>
                        <a:pt x="3957" y="1215"/>
                        <a:pt x="3980" y="1229"/>
                        <a:pt x="4003" y="1243"/>
                      </a:cubicBezTo>
                      <a:lnTo>
                        <a:pt x="4003" y="2340"/>
                      </a:lnTo>
                      <a:cubicBezTo>
                        <a:pt x="3980" y="2326"/>
                        <a:pt x="3957" y="2311"/>
                        <a:pt x="3932" y="2298"/>
                      </a:cubicBezTo>
                      <a:cubicBezTo>
                        <a:pt x="2226" y="1353"/>
                        <a:pt x="837" y="2399"/>
                        <a:pt x="837" y="4631"/>
                      </a:cubicBezTo>
                      <a:cubicBezTo>
                        <a:pt x="837" y="6863"/>
                        <a:pt x="2226" y="9448"/>
                        <a:pt x="3932" y="10394"/>
                      </a:cubicBezTo>
                      <a:cubicBezTo>
                        <a:pt x="3957" y="10407"/>
                        <a:pt x="3980" y="10418"/>
                        <a:pt x="4003" y="10431"/>
                      </a:cubicBezTo>
                      <a:lnTo>
                        <a:pt x="4003" y="11527"/>
                      </a:lnTo>
                      <a:cubicBezTo>
                        <a:pt x="3980" y="11514"/>
                        <a:pt x="3957" y="11503"/>
                        <a:pt x="3932" y="11491"/>
                      </a:cubicBezTo>
                      <a:cubicBezTo>
                        <a:pt x="1764" y="10289"/>
                        <a:pt x="0" y="7003"/>
                        <a:pt x="0" y="4166"/>
                      </a:cubicBezTo>
                      <a:cubicBezTo>
                        <a:pt x="0" y="1329"/>
                        <a:pt x="1764" y="1"/>
                        <a:pt x="3932" y="12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4277725" y="2861875"/>
                  <a:ext cx="120825" cy="171675"/>
                </a:xfrm>
                <a:custGeom>
                  <a:avLst/>
                  <a:gdLst/>
                  <a:ahLst/>
                  <a:cxnLst/>
                  <a:rect l="l" t="t" r="r" b="b"/>
                  <a:pathLst>
                    <a:path w="4833" h="6867" extrusionOk="0">
                      <a:moveTo>
                        <a:pt x="1493" y="60"/>
                      </a:moveTo>
                      <a:cubicBezTo>
                        <a:pt x="1777" y="60"/>
                        <a:pt x="2089" y="146"/>
                        <a:pt x="2416" y="327"/>
                      </a:cubicBezTo>
                      <a:cubicBezTo>
                        <a:pt x="3726" y="1052"/>
                        <a:pt x="4791" y="3036"/>
                        <a:pt x="4791" y="4750"/>
                      </a:cubicBezTo>
                      <a:cubicBezTo>
                        <a:pt x="4791" y="6035"/>
                        <a:pt x="4193" y="6809"/>
                        <a:pt x="3340" y="6809"/>
                      </a:cubicBezTo>
                      <a:cubicBezTo>
                        <a:pt x="3056" y="6809"/>
                        <a:pt x="2744" y="6723"/>
                        <a:pt x="2416" y="6542"/>
                      </a:cubicBezTo>
                      <a:cubicBezTo>
                        <a:pt x="1107" y="5816"/>
                        <a:pt x="41" y="3831"/>
                        <a:pt x="41" y="2118"/>
                      </a:cubicBezTo>
                      <a:cubicBezTo>
                        <a:pt x="41" y="832"/>
                        <a:pt x="640" y="60"/>
                        <a:pt x="1493" y="60"/>
                      </a:cubicBezTo>
                      <a:close/>
                      <a:moveTo>
                        <a:pt x="1477" y="1"/>
                      </a:moveTo>
                      <a:cubicBezTo>
                        <a:pt x="610" y="1"/>
                        <a:pt x="0" y="788"/>
                        <a:pt x="0" y="2095"/>
                      </a:cubicBezTo>
                      <a:cubicBezTo>
                        <a:pt x="0" y="3838"/>
                        <a:pt x="1084" y="5856"/>
                        <a:pt x="2416" y="6595"/>
                      </a:cubicBezTo>
                      <a:cubicBezTo>
                        <a:pt x="2749" y="6779"/>
                        <a:pt x="3067" y="6867"/>
                        <a:pt x="3356" y="6867"/>
                      </a:cubicBezTo>
                      <a:cubicBezTo>
                        <a:pt x="4223" y="6867"/>
                        <a:pt x="4833" y="6080"/>
                        <a:pt x="4833" y="4773"/>
                      </a:cubicBezTo>
                      <a:cubicBezTo>
                        <a:pt x="4833" y="3030"/>
                        <a:pt x="3750" y="1011"/>
                        <a:pt x="2416" y="273"/>
                      </a:cubicBezTo>
                      <a:cubicBezTo>
                        <a:pt x="2083" y="88"/>
                        <a:pt x="1766" y="1"/>
                        <a:pt x="14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271075" y="2839525"/>
                  <a:ext cx="68275" cy="196575"/>
                </a:xfrm>
                <a:custGeom>
                  <a:avLst/>
                  <a:gdLst/>
                  <a:ahLst/>
                  <a:cxnLst/>
                  <a:rect l="l" t="t" r="r" b="b"/>
                  <a:pathLst>
                    <a:path w="2731" h="7863" extrusionOk="0">
                      <a:moveTo>
                        <a:pt x="2682" y="820"/>
                      </a:moveTo>
                      <a:cubicBezTo>
                        <a:pt x="2698" y="829"/>
                        <a:pt x="2714" y="839"/>
                        <a:pt x="2730" y="848"/>
                      </a:cubicBezTo>
                      <a:lnTo>
                        <a:pt x="2730" y="1596"/>
                      </a:lnTo>
                      <a:cubicBezTo>
                        <a:pt x="2714" y="1586"/>
                        <a:pt x="2698" y="1578"/>
                        <a:pt x="2682" y="1568"/>
                      </a:cubicBezTo>
                      <a:cubicBezTo>
                        <a:pt x="1520" y="923"/>
                        <a:pt x="572" y="1636"/>
                        <a:pt x="572" y="3159"/>
                      </a:cubicBezTo>
                      <a:cubicBezTo>
                        <a:pt x="572" y="4681"/>
                        <a:pt x="1520" y="6444"/>
                        <a:pt x="2682" y="7089"/>
                      </a:cubicBezTo>
                      <a:cubicBezTo>
                        <a:pt x="2698" y="7097"/>
                        <a:pt x="2714" y="7105"/>
                        <a:pt x="2730" y="7114"/>
                      </a:cubicBezTo>
                      <a:lnTo>
                        <a:pt x="2730" y="7862"/>
                      </a:lnTo>
                      <a:cubicBezTo>
                        <a:pt x="2714" y="7853"/>
                        <a:pt x="2698" y="7845"/>
                        <a:pt x="2682" y="7837"/>
                      </a:cubicBezTo>
                      <a:cubicBezTo>
                        <a:pt x="1204" y="7016"/>
                        <a:pt x="0" y="4777"/>
                        <a:pt x="0" y="2843"/>
                      </a:cubicBezTo>
                      <a:cubicBezTo>
                        <a:pt x="0" y="909"/>
                        <a:pt x="1204" y="1"/>
                        <a:pt x="2682" y="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160650" y="2798450"/>
                  <a:ext cx="93025" cy="132200"/>
                </a:xfrm>
                <a:custGeom>
                  <a:avLst/>
                  <a:gdLst/>
                  <a:ahLst/>
                  <a:cxnLst/>
                  <a:rect l="l" t="t" r="r" b="b"/>
                  <a:pathLst>
                    <a:path w="3721" h="5288" extrusionOk="0">
                      <a:moveTo>
                        <a:pt x="1149" y="47"/>
                      </a:moveTo>
                      <a:cubicBezTo>
                        <a:pt x="1368" y="47"/>
                        <a:pt x="1609" y="113"/>
                        <a:pt x="1861" y="252"/>
                      </a:cubicBezTo>
                      <a:cubicBezTo>
                        <a:pt x="2869" y="810"/>
                        <a:pt x="3690" y="2338"/>
                        <a:pt x="3690" y="3657"/>
                      </a:cubicBezTo>
                      <a:cubicBezTo>
                        <a:pt x="3690" y="4647"/>
                        <a:pt x="3229" y="5243"/>
                        <a:pt x="2572" y="5243"/>
                      </a:cubicBezTo>
                      <a:cubicBezTo>
                        <a:pt x="2354" y="5243"/>
                        <a:pt x="2113" y="5177"/>
                        <a:pt x="1861" y="5037"/>
                      </a:cubicBezTo>
                      <a:cubicBezTo>
                        <a:pt x="852" y="4478"/>
                        <a:pt x="32" y="2950"/>
                        <a:pt x="32" y="1631"/>
                      </a:cubicBezTo>
                      <a:cubicBezTo>
                        <a:pt x="32" y="642"/>
                        <a:pt x="493" y="47"/>
                        <a:pt x="1149" y="47"/>
                      </a:cubicBezTo>
                      <a:close/>
                      <a:moveTo>
                        <a:pt x="1136" y="1"/>
                      </a:moveTo>
                      <a:cubicBezTo>
                        <a:pt x="469" y="1"/>
                        <a:pt x="1" y="606"/>
                        <a:pt x="1" y="1613"/>
                      </a:cubicBezTo>
                      <a:cubicBezTo>
                        <a:pt x="1" y="2957"/>
                        <a:pt x="835" y="4509"/>
                        <a:pt x="1861" y="5078"/>
                      </a:cubicBezTo>
                      <a:cubicBezTo>
                        <a:pt x="2117" y="5220"/>
                        <a:pt x="2361" y="5287"/>
                        <a:pt x="2583" y="5287"/>
                      </a:cubicBezTo>
                      <a:cubicBezTo>
                        <a:pt x="3251" y="5287"/>
                        <a:pt x="3720" y="4681"/>
                        <a:pt x="3720" y="3675"/>
                      </a:cubicBezTo>
                      <a:cubicBezTo>
                        <a:pt x="3720" y="2333"/>
                        <a:pt x="2887" y="780"/>
                        <a:pt x="1861" y="211"/>
                      </a:cubicBezTo>
                      <a:cubicBezTo>
                        <a:pt x="1604" y="68"/>
                        <a:pt x="1359" y="1"/>
                        <a:pt x="113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155525" y="2781250"/>
                  <a:ext cx="52575" cy="151350"/>
                </a:xfrm>
                <a:custGeom>
                  <a:avLst/>
                  <a:gdLst/>
                  <a:ahLst/>
                  <a:cxnLst/>
                  <a:rect l="l" t="t" r="r" b="b"/>
                  <a:pathLst>
                    <a:path w="2103" h="6054" extrusionOk="0">
                      <a:moveTo>
                        <a:pt x="2066" y="631"/>
                      </a:moveTo>
                      <a:cubicBezTo>
                        <a:pt x="2078" y="638"/>
                        <a:pt x="2090" y="646"/>
                        <a:pt x="2103" y="653"/>
                      </a:cubicBezTo>
                      <a:lnTo>
                        <a:pt x="2103" y="1230"/>
                      </a:lnTo>
                      <a:lnTo>
                        <a:pt x="2066" y="1207"/>
                      </a:lnTo>
                      <a:cubicBezTo>
                        <a:pt x="1170" y="710"/>
                        <a:pt x="441" y="1260"/>
                        <a:pt x="441" y="2432"/>
                      </a:cubicBezTo>
                      <a:cubicBezTo>
                        <a:pt x="441" y="3603"/>
                        <a:pt x="1170" y="4961"/>
                        <a:pt x="2066" y="5458"/>
                      </a:cubicBezTo>
                      <a:cubicBezTo>
                        <a:pt x="2078" y="5464"/>
                        <a:pt x="2090" y="5470"/>
                        <a:pt x="2103" y="5478"/>
                      </a:cubicBezTo>
                      <a:lnTo>
                        <a:pt x="2103" y="6053"/>
                      </a:lnTo>
                      <a:cubicBezTo>
                        <a:pt x="2090" y="6046"/>
                        <a:pt x="2078" y="6041"/>
                        <a:pt x="2066" y="6033"/>
                      </a:cubicBezTo>
                      <a:cubicBezTo>
                        <a:pt x="927" y="5402"/>
                        <a:pt x="1" y="3678"/>
                        <a:pt x="1" y="2188"/>
                      </a:cubicBezTo>
                      <a:cubicBezTo>
                        <a:pt x="1" y="699"/>
                        <a:pt x="927" y="1"/>
                        <a:pt x="2066" y="6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13"/>
              <p:cNvGrpSpPr/>
              <p:nvPr/>
            </p:nvGrpSpPr>
            <p:grpSpPr>
              <a:xfrm>
                <a:off x="3427050" y="3494700"/>
                <a:ext cx="1602000" cy="1298025"/>
                <a:chOff x="3427050" y="3494700"/>
                <a:chExt cx="1602000" cy="1298025"/>
              </a:xfrm>
            </p:grpSpPr>
            <p:sp>
              <p:nvSpPr>
                <p:cNvPr id="138" name="Google Shape;138;p13"/>
                <p:cNvSpPr/>
                <p:nvPr/>
              </p:nvSpPr>
              <p:spPr>
                <a:xfrm>
                  <a:off x="4385725" y="4014375"/>
                  <a:ext cx="633975" cy="778350"/>
                </a:xfrm>
                <a:custGeom>
                  <a:avLst/>
                  <a:gdLst/>
                  <a:ahLst/>
                  <a:cxnLst/>
                  <a:rect l="l" t="t" r="r" b="b"/>
                  <a:pathLst>
                    <a:path w="25359" h="31134" extrusionOk="0">
                      <a:moveTo>
                        <a:pt x="22564" y="19610"/>
                      </a:moveTo>
                      <a:cubicBezTo>
                        <a:pt x="23939" y="17729"/>
                        <a:pt x="24636" y="15758"/>
                        <a:pt x="24636" y="13750"/>
                      </a:cubicBezTo>
                      <a:cubicBezTo>
                        <a:pt x="24636" y="9637"/>
                        <a:pt x="21627" y="5627"/>
                        <a:pt x="16164" y="2457"/>
                      </a:cubicBezTo>
                      <a:cubicBezTo>
                        <a:pt x="15131" y="1858"/>
                        <a:pt x="14025" y="1298"/>
                        <a:pt x="12852" y="773"/>
                      </a:cubicBezTo>
                      <a:lnTo>
                        <a:pt x="12852" y="1"/>
                      </a:lnTo>
                      <a:cubicBezTo>
                        <a:pt x="14160" y="572"/>
                        <a:pt x="15391" y="1189"/>
                        <a:pt x="16533" y="1851"/>
                      </a:cubicBezTo>
                      <a:cubicBezTo>
                        <a:pt x="22224" y="5152"/>
                        <a:pt x="25359" y="9378"/>
                        <a:pt x="25359" y="13750"/>
                      </a:cubicBezTo>
                      <a:cubicBezTo>
                        <a:pt x="25359" y="15907"/>
                        <a:pt x="24616" y="18016"/>
                        <a:pt x="23152" y="20020"/>
                      </a:cubicBezTo>
                      <a:cubicBezTo>
                        <a:pt x="21978" y="21624"/>
                        <a:pt x="20353" y="23140"/>
                        <a:pt x="18323" y="24524"/>
                      </a:cubicBezTo>
                      <a:cubicBezTo>
                        <a:pt x="13763" y="27632"/>
                        <a:pt x="7469" y="29917"/>
                        <a:pt x="121" y="31134"/>
                      </a:cubicBezTo>
                      <a:lnTo>
                        <a:pt x="1" y="30440"/>
                      </a:lnTo>
                      <a:cubicBezTo>
                        <a:pt x="7140" y="29257"/>
                        <a:pt x="13500" y="26950"/>
                        <a:pt x="17909" y="23946"/>
                      </a:cubicBezTo>
                      <a:cubicBezTo>
                        <a:pt x="19873" y="22608"/>
                        <a:pt x="21438" y="21149"/>
                        <a:pt x="22564" y="19610"/>
                      </a:cubicBez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443925" y="4043300"/>
                  <a:ext cx="1409000" cy="651650"/>
                </a:xfrm>
                <a:custGeom>
                  <a:avLst/>
                  <a:gdLst/>
                  <a:ahLst/>
                  <a:cxnLst/>
                  <a:rect l="l" t="t" r="r" b="b"/>
                  <a:pathLst>
                    <a:path w="56360" h="26066" extrusionOk="0">
                      <a:moveTo>
                        <a:pt x="14591" y="0"/>
                      </a:moveTo>
                      <a:lnTo>
                        <a:pt x="14591" y="357"/>
                      </a:lnTo>
                      <a:cubicBezTo>
                        <a:pt x="6108" y="2680"/>
                        <a:pt x="361" y="7103"/>
                        <a:pt x="361" y="12170"/>
                      </a:cubicBezTo>
                      <a:cubicBezTo>
                        <a:pt x="361" y="19638"/>
                        <a:pt x="12841" y="25714"/>
                        <a:pt x="28180" y="25714"/>
                      </a:cubicBezTo>
                      <a:cubicBezTo>
                        <a:pt x="43520" y="25714"/>
                        <a:pt x="55999" y="19638"/>
                        <a:pt x="55999" y="12170"/>
                      </a:cubicBezTo>
                      <a:cubicBezTo>
                        <a:pt x="55999" y="9153"/>
                        <a:pt x="53962" y="6365"/>
                        <a:pt x="50524" y="4110"/>
                      </a:cubicBezTo>
                      <a:lnTo>
                        <a:pt x="50524" y="3715"/>
                      </a:lnTo>
                      <a:cubicBezTo>
                        <a:pt x="54179" y="6059"/>
                        <a:pt x="56360" y="8990"/>
                        <a:pt x="56360" y="12170"/>
                      </a:cubicBezTo>
                      <a:cubicBezTo>
                        <a:pt x="56360" y="19832"/>
                        <a:pt x="43719" y="26066"/>
                        <a:pt x="28180" y="26066"/>
                      </a:cubicBezTo>
                      <a:cubicBezTo>
                        <a:pt x="12642" y="26066"/>
                        <a:pt x="0" y="19832"/>
                        <a:pt x="0" y="12170"/>
                      </a:cubicBezTo>
                      <a:cubicBezTo>
                        <a:pt x="1" y="6936"/>
                        <a:pt x="5901" y="2370"/>
                        <a:pt x="14591" y="0"/>
                      </a:cubicBez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3427050" y="3494700"/>
                  <a:ext cx="644500" cy="807175"/>
                </a:xfrm>
                <a:custGeom>
                  <a:avLst/>
                  <a:gdLst/>
                  <a:ahLst/>
                  <a:cxnLst/>
                  <a:rect l="l" t="t" r="r" b="b"/>
                  <a:pathLst>
                    <a:path w="25780" h="32287" extrusionOk="0">
                      <a:moveTo>
                        <a:pt x="12715" y="1"/>
                      </a:moveTo>
                      <a:cubicBezTo>
                        <a:pt x="11385" y="593"/>
                        <a:pt x="10133" y="1233"/>
                        <a:pt x="8972" y="1920"/>
                      </a:cubicBezTo>
                      <a:cubicBezTo>
                        <a:pt x="3187" y="5344"/>
                        <a:pt x="1" y="9726"/>
                        <a:pt x="1" y="14259"/>
                      </a:cubicBezTo>
                      <a:cubicBezTo>
                        <a:pt x="1" y="16496"/>
                        <a:pt x="755" y="18683"/>
                        <a:pt x="2244" y="20761"/>
                      </a:cubicBezTo>
                      <a:cubicBezTo>
                        <a:pt x="3437" y="22425"/>
                        <a:pt x="5088" y="23997"/>
                        <a:pt x="7152" y="25432"/>
                      </a:cubicBezTo>
                      <a:cubicBezTo>
                        <a:pt x="11789" y="28654"/>
                        <a:pt x="18187" y="31025"/>
                        <a:pt x="25657" y="32287"/>
                      </a:cubicBezTo>
                      <a:lnTo>
                        <a:pt x="25780" y="31566"/>
                      </a:lnTo>
                      <a:cubicBezTo>
                        <a:pt x="18523" y="30340"/>
                        <a:pt x="12056" y="27949"/>
                        <a:pt x="7574" y="24833"/>
                      </a:cubicBezTo>
                      <a:cubicBezTo>
                        <a:pt x="5578" y="23445"/>
                        <a:pt x="3986" y="21931"/>
                        <a:pt x="2841" y="20337"/>
                      </a:cubicBezTo>
                      <a:cubicBezTo>
                        <a:pt x="1443" y="18386"/>
                        <a:pt x="735" y="16342"/>
                        <a:pt x="735" y="14259"/>
                      </a:cubicBezTo>
                      <a:cubicBezTo>
                        <a:pt x="735" y="9994"/>
                        <a:pt x="3794" y="5835"/>
                        <a:pt x="9348" y="2549"/>
                      </a:cubicBezTo>
                      <a:cubicBezTo>
                        <a:pt x="10397" y="1926"/>
                        <a:pt x="11520" y="1344"/>
                        <a:pt x="12715" y="802"/>
                      </a:cubicBezTo>
                      <a:lnTo>
                        <a:pt x="12715" y="1"/>
                      </a:lnTo>
                      <a:close/>
                    </a:path>
                  </a:pathLst>
                </a:custGeom>
                <a:gradFill>
                  <a:gsLst>
                    <a:gs pos="0">
                      <a:srgbClr val="FFFFFF">
                        <a:alpha val="23137"/>
                      </a:srgbClr>
                    </a:gs>
                    <a:gs pos="50000">
                      <a:srgbClr val="E354F7">
                        <a:alpha val="56862"/>
                      </a:srgbClr>
                    </a:gs>
                    <a:gs pos="100000">
                      <a:srgbClr val="10ECFF">
                        <a:alpha val="5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3596575" y="3524675"/>
                  <a:ext cx="1432475" cy="675825"/>
                </a:xfrm>
                <a:custGeom>
                  <a:avLst/>
                  <a:gdLst/>
                  <a:ahLst/>
                  <a:cxnLst/>
                  <a:rect l="l" t="t" r="r" b="b"/>
                  <a:pathLst>
                    <a:path w="57299" h="27033" extrusionOk="0">
                      <a:moveTo>
                        <a:pt x="42465" y="1"/>
                      </a:moveTo>
                      <a:lnTo>
                        <a:pt x="42465" y="371"/>
                      </a:lnTo>
                      <a:cubicBezTo>
                        <a:pt x="51089" y="2780"/>
                        <a:pt x="56931" y="7366"/>
                        <a:pt x="56931" y="12620"/>
                      </a:cubicBezTo>
                      <a:cubicBezTo>
                        <a:pt x="56931" y="20365"/>
                        <a:pt x="44245" y="26667"/>
                        <a:pt x="28648" y="26667"/>
                      </a:cubicBezTo>
                      <a:cubicBezTo>
                        <a:pt x="13053" y="26667"/>
                        <a:pt x="367" y="20365"/>
                        <a:pt x="367" y="12621"/>
                      </a:cubicBezTo>
                      <a:cubicBezTo>
                        <a:pt x="367" y="9493"/>
                        <a:pt x="2439" y="6601"/>
                        <a:pt x="5934" y="4265"/>
                      </a:cubicBezTo>
                      <a:lnTo>
                        <a:pt x="5934" y="3854"/>
                      </a:lnTo>
                      <a:cubicBezTo>
                        <a:pt x="2218" y="6285"/>
                        <a:pt x="0" y="9325"/>
                        <a:pt x="0" y="12621"/>
                      </a:cubicBezTo>
                      <a:cubicBezTo>
                        <a:pt x="0" y="20568"/>
                        <a:pt x="12852" y="27032"/>
                        <a:pt x="28648" y="27032"/>
                      </a:cubicBezTo>
                      <a:cubicBezTo>
                        <a:pt x="44446" y="27032"/>
                        <a:pt x="57298" y="20568"/>
                        <a:pt x="57298" y="12621"/>
                      </a:cubicBezTo>
                      <a:cubicBezTo>
                        <a:pt x="57298" y="7193"/>
                        <a:pt x="51300" y="2458"/>
                        <a:pt x="42465" y="1"/>
                      </a:cubicBezTo>
                      <a:close/>
                    </a:path>
                  </a:pathLst>
                </a:custGeom>
                <a:gradFill>
                  <a:gsLst>
                    <a:gs pos="0">
                      <a:srgbClr val="FFFFFF">
                        <a:alpha val="23137"/>
                      </a:srgbClr>
                    </a:gs>
                    <a:gs pos="50000">
                      <a:srgbClr val="E354F7">
                        <a:alpha val="56862"/>
                      </a:srgbClr>
                    </a:gs>
                    <a:gs pos="100000">
                      <a:srgbClr val="10ECFF">
                        <a:alpha val="5882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13"/>
            <p:cNvGrpSpPr/>
            <p:nvPr/>
          </p:nvGrpSpPr>
          <p:grpSpPr>
            <a:xfrm>
              <a:off x="8548285" y="1658995"/>
              <a:ext cx="464530" cy="4075476"/>
              <a:chOff x="5279175" y="1799875"/>
              <a:chExt cx="419100" cy="3676900"/>
            </a:xfrm>
          </p:grpSpPr>
          <p:sp>
            <p:nvSpPr>
              <p:cNvPr id="143" name="Google Shape;143;p13"/>
              <p:cNvSpPr/>
              <p:nvPr/>
            </p:nvSpPr>
            <p:spPr>
              <a:xfrm>
                <a:off x="5279175" y="2183750"/>
                <a:ext cx="209575" cy="3293025"/>
              </a:xfrm>
              <a:custGeom>
                <a:avLst/>
                <a:gdLst/>
                <a:ahLst/>
                <a:cxnLst/>
                <a:rect l="l" t="t" r="r" b="b"/>
                <a:pathLst>
                  <a:path w="8383" h="131721" extrusionOk="0">
                    <a:moveTo>
                      <a:pt x="8383" y="131721"/>
                    </a:moveTo>
                    <a:lnTo>
                      <a:pt x="8383" y="4874"/>
                    </a:lnTo>
                    <a:lnTo>
                      <a:pt x="0" y="1"/>
                    </a:lnTo>
                    <a:lnTo>
                      <a:pt x="0" y="126879"/>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5488750" y="2183750"/>
                <a:ext cx="209525" cy="3284125"/>
              </a:xfrm>
              <a:custGeom>
                <a:avLst/>
                <a:gdLst/>
                <a:ahLst/>
                <a:cxnLst/>
                <a:rect l="l" t="t" r="r" b="b"/>
                <a:pathLst>
                  <a:path w="8381" h="131365" extrusionOk="0">
                    <a:moveTo>
                      <a:pt x="0" y="131364"/>
                    </a:moveTo>
                    <a:lnTo>
                      <a:pt x="8381" y="126522"/>
                    </a:lnTo>
                    <a:lnTo>
                      <a:pt x="8381" y="1"/>
                    </a:lnTo>
                    <a:lnTo>
                      <a:pt x="0" y="4874"/>
                    </a:lnTo>
                    <a:close/>
                  </a:path>
                </a:pathLst>
              </a:custGeom>
              <a:gradFill>
                <a:gsLst>
                  <a:gs pos="0">
                    <a:schemeClr val="accent5"/>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5279175" y="2063575"/>
                <a:ext cx="419100" cy="242050"/>
              </a:xfrm>
              <a:custGeom>
                <a:avLst/>
                <a:gdLst/>
                <a:ahLst/>
                <a:cxnLst/>
                <a:rect l="l" t="t" r="r" b="b"/>
                <a:pathLst>
                  <a:path w="16764" h="9682" extrusionOk="0">
                    <a:moveTo>
                      <a:pt x="8320" y="1"/>
                    </a:moveTo>
                    <a:lnTo>
                      <a:pt x="16764" y="4808"/>
                    </a:lnTo>
                    <a:lnTo>
                      <a:pt x="8383" y="9681"/>
                    </a:lnTo>
                    <a:lnTo>
                      <a:pt x="0" y="4808"/>
                    </a:lnTo>
                    <a:close/>
                  </a:path>
                </a:pathLst>
              </a:cu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5538225" y="2470800"/>
                <a:ext cx="123450" cy="1463150"/>
              </a:xfrm>
              <a:custGeom>
                <a:avLst/>
                <a:gdLst/>
                <a:ahLst/>
                <a:cxnLst/>
                <a:rect l="l" t="t" r="r" b="b"/>
                <a:pathLst>
                  <a:path w="4938" h="58526" extrusionOk="0">
                    <a:moveTo>
                      <a:pt x="513" y="595"/>
                    </a:moveTo>
                    <a:lnTo>
                      <a:pt x="1535" y="1"/>
                    </a:lnTo>
                    <a:lnTo>
                      <a:pt x="1535" y="9039"/>
                    </a:lnTo>
                    <a:lnTo>
                      <a:pt x="513" y="9630"/>
                    </a:lnTo>
                    <a:close/>
                    <a:moveTo>
                      <a:pt x="3914" y="18167"/>
                    </a:moveTo>
                    <a:lnTo>
                      <a:pt x="4938" y="17577"/>
                    </a:lnTo>
                    <a:lnTo>
                      <a:pt x="4938" y="8538"/>
                    </a:lnTo>
                    <a:lnTo>
                      <a:pt x="3914" y="9132"/>
                    </a:lnTo>
                    <a:close/>
                    <a:moveTo>
                      <a:pt x="1" y="27329"/>
                    </a:moveTo>
                    <a:lnTo>
                      <a:pt x="1023" y="26738"/>
                    </a:lnTo>
                    <a:lnTo>
                      <a:pt x="1023" y="17699"/>
                    </a:lnTo>
                    <a:lnTo>
                      <a:pt x="1" y="18294"/>
                    </a:lnTo>
                    <a:close/>
                    <a:moveTo>
                      <a:pt x="1" y="37518"/>
                    </a:moveTo>
                    <a:lnTo>
                      <a:pt x="1023" y="36926"/>
                    </a:lnTo>
                    <a:lnTo>
                      <a:pt x="1023" y="27888"/>
                    </a:lnTo>
                    <a:lnTo>
                      <a:pt x="1" y="28484"/>
                    </a:lnTo>
                    <a:close/>
                    <a:moveTo>
                      <a:pt x="2210" y="32703"/>
                    </a:moveTo>
                    <a:lnTo>
                      <a:pt x="3232" y="32112"/>
                    </a:lnTo>
                    <a:lnTo>
                      <a:pt x="3232" y="23073"/>
                    </a:lnTo>
                    <a:lnTo>
                      <a:pt x="2210" y="23668"/>
                    </a:lnTo>
                    <a:close/>
                    <a:moveTo>
                      <a:pt x="1" y="48896"/>
                    </a:moveTo>
                    <a:lnTo>
                      <a:pt x="1023" y="48305"/>
                    </a:lnTo>
                    <a:lnTo>
                      <a:pt x="1023" y="39266"/>
                    </a:lnTo>
                    <a:lnTo>
                      <a:pt x="1" y="39861"/>
                    </a:lnTo>
                    <a:close/>
                    <a:moveTo>
                      <a:pt x="2210" y="58525"/>
                    </a:moveTo>
                    <a:lnTo>
                      <a:pt x="3232" y="57935"/>
                    </a:lnTo>
                    <a:lnTo>
                      <a:pt x="3232" y="48896"/>
                    </a:lnTo>
                    <a:lnTo>
                      <a:pt x="2210" y="4949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5293375" y="1937425"/>
                <a:ext cx="390700" cy="197475"/>
              </a:xfrm>
              <a:custGeom>
                <a:avLst/>
                <a:gdLst/>
                <a:ahLst/>
                <a:cxnLst/>
                <a:rect l="l" t="t" r="r" b="b"/>
                <a:pathLst>
                  <a:path w="15628" h="7899" extrusionOk="0">
                    <a:moveTo>
                      <a:pt x="7814" y="7898"/>
                    </a:moveTo>
                    <a:cubicBezTo>
                      <a:pt x="3506" y="7898"/>
                      <a:pt x="0" y="6127"/>
                      <a:pt x="0" y="3949"/>
                    </a:cubicBezTo>
                    <a:cubicBezTo>
                      <a:pt x="0" y="1772"/>
                      <a:pt x="3506" y="1"/>
                      <a:pt x="7814" y="1"/>
                    </a:cubicBezTo>
                    <a:cubicBezTo>
                      <a:pt x="12122" y="1"/>
                      <a:pt x="15627" y="1772"/>
                      <a:pt x="15627" y="3949"/>
                    </a:cubicBezTo>
                    <a:cubicBezTo>
                      <a:pt x="15627" y="6127"/>
                      <a:pt x="12122" y="7898"/>
                      <a:pt x="7814" y="7898"/>
                    </a:cubicBezTo>
                    <a:close/>
                    <a:moveTo>
                      <a:pt x="7814" y="101"/>
                    </a:moveTo>
                    <a:cubicBezTo>
                      <a:pt x="3560" y="101"/>
                      <a:pt x="102" y="1826"/>
                      <a:pt x="102" y="3949"/>
                    </a:cubicBezTo>
                    <a:cubicBezTo>
                      <a:pt x="102" y="6071"/>
                      <a:pt x="3560" y="7798"/>
                      <a:pt x="7814" y="7798"/>
                    </a:cubicBezTo>
                    <a:cubicBezTo>
                      <a:pt x="12066" y="7798"/>
                      <a:pt x="15527" y="6071"/>
                      <a:pt x="15527" y="3949"/>
                    </a:cubicBezTo>
                    <a:cubicBezTo>
                      <a:pt x="15527" y="1827"/>
                      <a:pt x="12068" y="101"/>
                      <a:pt x="7814" y="10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5293375" y="1799875"/>
                <a:ext cx="390700" cy="197475"/>
              </a:xfrm>
              <a:custGeom>
                <a:avLst/>
                <a:gdLst/>
                <a:ahLst/>
                <a:cxnLst/>
                <a:rect l="l" t="t" r="r" b="b"/>
                <a:pathLst>
                  <a:path w="15628" h="7899" extrusionOk="0">
                    <a:moveTo>
                      <a:pt x="7814" y="7898"/>
                    </a:moveTo>
                    <a:cubicBezTo>
                      <a:pt x="3506" y="7898"/>
                      <a:pt x="0" y="6127"/>
                      <a:pt x="0" y="3949"/>
                    </a:cubicBezTo>
                    <a:cubicBezTo>
                      <a:pt x="0" y="1772"/>
                      <a:pt x="3506" y="1"/>
                      <a:pt x="7814" y="1"/>
                    </a:cubicBezTo>
                    <a:cubicBezTo>
                      <a:pt x="12122" y="1"/>
                      <a:pt x="15627" y="1772"/>
                      <a:pt x="15627" y="3949"/>
                    </a:cubicBezTo>
                    <a:cubicBezTo>
                      <a:pt x="15627" y="6127"/>
                      <a:pt x="12122" y="7898"/>
                      <a:pt x="7814" y="7898"/>
                    </a:cubicBezTo>
                    <a:close/>
                    <a:moveTo>
                      <a:pt x="7814" y="101"/>
                    </a:moveTo>
                    <a:cubicBezTo>
                      <a:pt x="3560" y="101"/>
                      <a:pt x="102" y="1828"/>
                      <a:pt x="102" y="3949"/>
                    </a:cubicBezTo>
                    <a:cubicBezTo>
                      <a:pt x="102" y="6072"/>
                      <a:pt x="3560" y="7798"/>
                      <a:pt x="7814" y="7798"/>
                    </a:cubicBezTo>
                    <a:cubicBezTo>
                      <a:pt x="12066" y="7798"/>
                      <a:pt x="15527" y="6072"/>
                      <a:pt x="15527" y="3949"/>
                    </a:cubicBezTo>
                    <a:cubicBezTo>
                      <a:pt x="15527" y="1828"/>
                      <a:pt x="12068" y="101"/>
                      <a:pt x="7814" y="10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9" name="Google Shape;149;p13"/>
          <p:cNvPicPr preferRelativeResize="0"/>
          <p:nvPr/>
        </p:nvPicPr>
        <p:blipFill>
          <a:blip r:embed="rId3">
            <a:alphaModFix/>
          </a:blip>
          <a:stretch>
            <a:fillRect/>
          </a:stretch>
        </p:blipFill>
        <p:spPr>
          <a:xfrm>
            <a:off x="0" y="4137382"/>
            <a:ext cx="1011500" cy="1011500"/>
          </a:xfrm>
          <a:prstGeom prst="rect">
            <a:avLst/>
          </a:prstGeom>
          <a:noFill/>
          <a:ln>
            <a:noFill/>
          </a:ln>
        </p:spPr>
      </p:pic>
      <p:sp>
        <p:nvSpPr>
          <p:cNvPr id="150" name="Google Shape;150;p13"/>
          <p:cNvSpPr txBox="1">
            <a:spLocks noGrp="1"/>
          </p:cNvSpPr>
          <p:nvPr>
            <p:ph type="ctrTitle"/>
          </p:nvPr>
        </p:nvSpPr>
        <p:spPr>
          <a:xfrm>
            <a:off x="311708" y="1925663"/>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it" sz="4200" b="1" dirty="0">
                <a:solidFill>
                  <a:srgbClr val="FFFFFF"/>
                </a:solidFill>
                <a:latin typeface="Montserrat"/>
                <a:ea typeface="Montserrat"/>
                <a:cs typeface="Montserrat"/>
                <a:sym typeface="Montserrat"/>
              </a:rPr>
              <a:t>DL RILANCIO</a:t>
            </a:r>
            <a:endParaRPr sz="4200" b="1" dirty="0">
              <a:solidFill>
                <a:srgbClr val="FFFFFF"/>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it" sz="4200" b="1" dirty="0">
                <a:solidFill>
                  <a:srgbClr val="FFFFFF"/>
                </a:solidFill>
                <a:latin typeface="Montserrat"/>
                <a:ea typeface="Montserrat"/>
                <a:cs typeface="Montserrat"/>
                <a:sym typeface="Montserrat"/>
              </a:rPr>
              <a:t>LE NOVITA’ </a:t>
            </a:r>
            <a:endParaRPr sz="4200" b="1" dirty="0">
              <a:solidFill>
                <a:srgbClr val="FFFFFF"/>
              </a:solidFill>
              <a:latin typeface="Montserrat"/>
              <a:ea typeface="Montserrat"/>
              <a:cs typeface="Montserrat"/>
              <a:sym typeface="Montserrat"/>
            </a:endParaRPr>
          </a:p>
          <a:p>
            <a:pPr marL="0" lvl="0" indent="0" algn="ctr" rtl="0">
              <a:spcBef>
                <a:spcPts val="0"/>
              </a:spcBef>
              <a:spcAft>
                <a:spcPts val="0"/>
              </a:spcAft>
              <a:buNone/>
            </a:pPr>
            <a:endParaRPr dirty="0"/>
          </a:p>
        </p:txBody>
      </p:sp>
      <p:sp>
        <p:nvSpPr>
          <p:cNvPr id="151" name="Google Shape;151;p13"/>
          <p:cNvSpPr txBox="1">
            <a:spLocks noGrp="1"/>
          </p:cNvSpPr>
          <p:nvPr>
            <p:ph type="subTitle" idx="1"/>
          </p:nvPr>
        </p:nvSpPr>
        <p:spPr>
          <a:xfrm>
            <a:off x="311700" y="34366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700" dirty="0">
              <a:solidFill>
                <a:srgbClr val="FFFFFF"/>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dirty="0"/>
          </a:p>
        </p:txBody>
      </p:sp>
      <p:sp>
        <p:nvSpPr>
          <p:cNvPr id="153" name="Google Shape;153;p13"/>
          <p:cNvSpPr txBox="1"/>
          <p:nvPr/>
        </p:nvSpPr>
        <p:spPr>
          <a:xfrm>
            <a:off x="2506050" y="4530900"/>
            <a:ext cx="4131900" cy="48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300" i="1">
                <a:solidFill>
                  <a:srgbClr val="FFFFFF"/>
                </a:solidFill>
                <a:latin typeface="Montserrat"/>
                <a:ea typeface="Montserrat"/>
                <a:cs typeface="Montserrat"/>
                <a:sym typeface="Montserrat"/>
              </a:rPr>
              <a:t>A cura dei Partners del Network </a:t>
            </a:r>
            <a:endParaRPr sz="1300" i="1">
              <a:solidFill>
                <a:srgbClr val="FFFFFF"/>
              </a:solidFill>
              <a:latin typeface="Montserrat"/>
              <a:ea typeface="Montserrat"/>
              <a:cs typeface="Montserrat"/>
              <a:sym typeface="Montserrat"/>
            </a:endParaRPr>
          </a:p>
        </p:txBody>
      </p:sp>
      <p:sp>
        <p:nvSpPr>
          <p:cNvPr id="155" name="Google Shape;155;p13"/>
          <p:cNvSpPr txBox="1"/>
          <p:nvPr/>
        </p:nvSpPr>
        <p:spPr>
          <a:xfrm>
            <a:off x="6144000" y="4530900"/>
            <a:ext cx="3000000"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a:solidFill>
                  <a:srgbClr val="FFFFFF"/>
                </a:solidFill>
              </a:rPr>
              <a:t>www.consulentiaziendaliditalia.it</a:t>
            </a:r>
            <a:endParaRPr>
              <a:solidFill>
                <a:srgbClr val="FFFFFF"/>
              </a:solidFill>
            </a:endParaRPr>
          </a:p>
        </p:txBody>
      </p:sp>
      <p:pic>
        <p:nvPicPr>
          <p:cNvPr id="1026" name="Picture 2">
            <a:extLst>
              <a:ext uri="{FF2B5EF4-FFF2-40B4-BE49-F238E27FC236}">
                <a16:creationId xmlns:a16="http://schemas.microsoft.com/office/drawing/2014/main" id="{C5C3C5C4-240A-4989-8CB6-734EF9CD3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3209090" cy="71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22"/>
          <p:cNvPicPr preferRelativeResize="0"/>
          <p:nvPr/>
        </p:nvPicPr>
        <p:blipFill rotWithShape="1">
          <a:blip r:embed="rId3">
            <a:alphaModFix amt="4000"/>
          </a:blip>
          <a:srcRect l="7834" r="7834"/>
          <a:stretch/>
        </p:blipFill>
        <p:spPr>
          <a:xfrm>
            <a:off x="0" y="-477724"/>
            <a:ext cx="9144000" cy="6098958"/>
          </a:xfrm>
          <a:prstGeom prst="rect">
            <a:avLst/>
          </a:prstGeom>
          <a:noFill/>
          <a:ln>
            <a:noFill/>
          </a:ln>
        </p:spPr>
      </p:pic>
      <p:sp>
        <p:nvSpPr>
          <p:cNvPr id="250" name="Google Shape;250;p22"/>
          <p:cNvSpPr txBox="1">
            <a:spLocks noGrp="1"/>
          </p:cNvSpPr>
          <p:nvPr>
            <p:ph type="title"/>
          </p:nvPr>
        </p:nvSpPr>
        <p:spPr>
          <a:xfrm>
            <a:off x="311700" y="73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251" name="Google Shape;251;p22"/>
          <p:cNvSpPr txBox="1">
            <a:spLocks noGrp="1"/>
          </p:cNvSpPr>
          <p:nvPr>
            <p:ph type="body" idx="1"/>
          </p:nvPr>
        </p:nvSpPr>
        <p:spPr>
          <a:xfrm>
            <a:off x="311700" y="1152475"/>
            <a:ext cx="7113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FFFFFF"/>
                </a:solidFill>
              </a:rPr>
              <a:t>ECO E SISMA BONUS AL 110%</a:t>
            </a:r>
            <a:endParaRPr b="1">
              <a:solidFill>
                <a:srgbClr val="FFFFFF"/>
              </a:solidFill>
            </a:endParaRPr>
          </a:p>
          <a:p>
            <a:pPr marL="457200" lvl="0" indent="-317500" algn="l" rtl="0">
              <a:spcBef>
                <a:spcPts val="1600"/>
              </a:spcBef>
              <a:spcAft>
                <a:spcPts val="0"/>
              </a:spcAft>
              <a:buClr>
                <a:srgbClr val="FFFFFF"/>
              </a:buClr>
              <a:buSzPts val="1400"/>
              <a:buChar char="●"/>
            </a:pPr>
            <a:r>
              <a:rPr lang="it" sz="1400" b="1">
                <a:solidFill>
                  <a:srgbClr val="FFFFFF"/>
                </a:solidFill>
              </a:rPr>
              <a:t>Detrazioni per spese di di qualificazione energetica</a:t>
            </a:r>
            <a:r>
              <a:rPr lang="it" sz="1400">
                <a:solidFill>
                  <a:srgbClr val="FFFFFF"/>
                </a:solidFill>
              </a:rPr>
              <a:t>, le misure antisismiche e installazioni di impianti fotovoltaici sostenute fino al 31 dicembre 2021</a:t>
            </a:r>
            <a:r>
              <a:rPr lang="it" sz="1100">
                <a:solidFill>
                  <a:srgbClr val="FFFFFF"/>
                </a:solidFill>
              </a:rPr>
              <a:t>		</a:t>
            </a:r>
            <a:endParaRPr sz="1100">
              <a:solidFill>
                <a:srgbClr val="FFFFFF"/>
              </a:solidFill>
            </a:endParaRPr>
          </a:p>
          <a:p>
            <a:pPr marL="457200" lvl="0" indent="0" algn="l" rtl="0">
              <a:lnSpc>
                <a:spcPct val="6000"/>
              </a:lnSpc>
              <a:spcBef>
                <a:spcPts val="1600"/>
              </a:spcBef>
              <a:spcAft>
                <a:spcPts val="0"/>
              </a:spcAft>
              <a:buNone/>
            </a:pPr>
            <a:r>
              <a:rPr lang="it" sz="1100">
                <a:solidFill>
                  <a:srgbClr val="FFFFFF"/>
                </a:solidFill>
              </a:rPr>
              <a:t>				</a:t>
            </a:r>
            <a:endParaRPr sz="1100">
              <a:solidFill>
                <a:srgbClr val="FFFFFF"/>
              </a:solidFill>
            </a:endParaRPr>
          </a:p>
          <a:p>
            <a:pPr marL="457200" lvl="0" indent="-317500" algn="l" rtl="0">
              <a:spcBef>
                <a:spcPts val="1600"/>
              </a:spcBef>
              <a:spcAft>
                <a:spcPts val="0"/>
              </a:spcAft>
              <a:buClr>
                <a:srgbClr val="FFFFFF"/>
              </a:buClr>
              <a:buSzPts val="1400"/>
              <a:buChar char="●"/>
            </a:pPr>
            <a:r>
              <a:rPr lang="it" sz="1400">
                <a:solidFill>
                  <a:srgbClr val="FFFFFF"/>
                </a:solidFill>
              </a:rPr>
              <a:t>Sconto in fattura per i committenti </a:t>
            </a:r>
            <a:r>
              <a:rPr lang="it" sz="1400" b="1">
                <a:solidFill>
                  <a:srgbClr val="FFFFFF"/>
                </a:solidFill>
              </a:rPr>
              <a:t>pari al 100% del costo dei lavori</a:t>
            </a:r>
            <a:endParaRPr sz="1400" b="1">
              <a:solidFill>
                <a:srgbClr val="FFFFFF"/>
              </a:solidFill>
            </a:endParaRPr>
          </a:p>
          <a:p>
            <a:pPr marL="457200" lvl="0" indent="0" algn="l" rtl="0">
              <a:lnSpc>
                <a:spcPct val="6000"/>
              </a:lnSpc>
              <a:spcBef>
                <a:spcPts val="1200"/>
              </a:spcBef>
              <a:spcAft>
                <a:spcPts val="0"/>
              </a:spcAft>
              <a:buNone/>
            </a:pPr>
            <a:endParaRPr sz="1400" b="1">
              <a:solidFill>
                <a:srgbClr val="FFFFFF"/>
              </a:solidFill>
            </a:endParaRPr>
          </a:p>
          <a:p>
            <a:pPr marL="457200" lvl="0" indent="-317500" algn="l" rtl="0">
              <a:spcBef>
                <a:spcPts val="1200"/>
              </a:spcBef>
              <a:spcAft>
                <a:spcPts val="0"/>
              </a:spcAft>
              <a:buClr>
                <a:srgbClr val="FFFFFF"/>
              </a:buClr>
              <a:buSzPts val="1400"/>
              <a:buChar char="●"/>
            </a:pPr>
            <a:r>
              <a:rPr lang="it" sz="1400">
                <a:solidFill>
                  <a:srgbClr val="FFFFFF"/>
                </a:solidFill>
              </a:rPr>
              <a:t>Trasferimento all’impresa che ha effettuato i lavori di un </a:t>
            </a:r>
            <a:r>
              <a:rPr lang="it" sz="1400" b="1">
                <a:solidFill>
                  <a:srgbClr val="FFFFFF"/>
                </a:solidFill>
              </a:rPr>
              <a:t>credito d’imposta pari al 110% del costo dei lavori</a:t>
            </a:r>
            <a:r>
              <a:rPr lang="it" sz="1100">
                <a:solidFill>
                  <a:srgbClr val="FFFFFF"/>
                </a:solidFill>
              </a:rPr>
              <a:t>	 </a:t>
            </a:r>
            <a:r>
              <a:rPr lang="it" sz="1100">
                <a:solidFill>
                  <a:schemeClr val="dk1"/>
                </a:solidFill>
              </a:rPr>
              <a:t>	 </a:t>
            </a:r>
            <a:endParaRPr sz="1400">
              <a:solidFill>
                <a:schemeClr val="dk1"/>
              </a:solidFill>
            </a:endParaRPr>
          </a:p>
          <a:p>
            <a:pPr marL="0" lvl="0" indent="0" algn="l" rtl="0">
              <a:spcBef>
                <a:spcPts val="1200"/>
              </a:spcBef>
              <a:spcAft>
                <a:spcPts val="0"/>
              </a:spcAft>
              <a:buNone/>
            </a:pPr>
            <a:r>
              <a:rPr lang="it" sz="1100">
                <a:solidFill>
                  <a:schemeClr val="dk1"/>
                </a:solidFill>
              </a:rPr>
              <a:t>					</a:t>
            </a:r>
            <a:endParaRPr sz="1100">
              <a:solidFill>
                <a:schemeClr val="dk1"/>
              </a:solidFill>
            </a:endParaRPr>
          </a:p>
          <a:p>
            <a:pPr marL="0" lvl="0" indent="0" algn="l" rtl="0">
              <a:spcBef>
                <a:spcPts val="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9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Clr>
                <a:schemeClr val="dk1"/>
              </a:buClr>
              <a:buSzPts val="1100"/>
              <a:buFont typeface="Arial"/>
              <a:buNone/>
            </a:pPr>
            <a:r>
              <a:rPr lang="it" sz="1100">
                <a:solidFill>
                  <a:schemeClr val="dk1"/>
                </a:solidFill>
              </a:rPr>
              <a:t>	 </a:t>
            </a:r>
            <a:endParaRPr b="1">
              <a:solidFill>
                <a:schemeClr val="dk1"/>
              </a:solidFill>
            </a:endParaRPr>
          </a:p>
          <a:p>
            <a:pPr marL="0" lvl="0" indent="0" algn="l" rtl="0">
              <a:spcBef>
                <a:spcPts val="160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spcBef>
                <a:spcPts val="160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spcBef>
                <a:spcPts val="160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spcBef>
                <a:spcPts val="1600"/>
              </a:spcBef>
              <a:spcAft>
                <a:spcPts val="1600"/>
              </a:spcAft>
              <a:buNone/>
            </a:pPr>
            <a:r>
              <a:rPr lang="it" sz="1100">
                <a:solidFill>
                  <a:schemeClr val="dk1"/>
                </a:solidFill>
              </a:rPr>
              <a:t>	 </a:t>
            </a:r>
            <a:endParaRPr/>
          </a:p>
        </p:txBody>
      </p:sp>
      <p:pic>
        <p:nvPicPr>
          <p:cNvPr id="253" name="Google Shape;253;p22"/>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254" name="Google Shape;254;p22"/>
          <p:cNvSpPr txBox="1"/>
          <p:nvPr/>
        </p:nvSpPr>
        <p:spPr>
          <a:xfrm>
            <a:off x="1618325" y="4703625"/>
            <a:ext cx="6342900" cy="4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10242" name="Picture 2">
            <a:extLst>
              <a:ext uri="{FF2B5EF4-FFF2-40B4-BE49-F238E27FC236}">
                <a16:creationId xmlns:a16="http://schemas.microsoft.com/office/drawing/2014/main" id="{4695F3E5-1A65-4E50-BA5C-BC40B7E8C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3"/>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0" name="Google Shape;260;p23"/>
          <p:cNvPicPr preferRelativeResize="0"/>
          <p:nvPr/>
        </p:nvPicPr>
        <p:blipFill rotWithShape="1">
          <a:blip r:embed="rId3">
            <a:alphaModFix amt="10000"/>
          </a:blip>
          <a:srcRect/>
          <a:stretch/>
        </p:blipFill>
        <p:spPr>
          <a:xfrm>
            <a:off x="0" y="-477724"/>
            <a:ext cx="9143995" cy="6098958"/>
          </a:xfrm>
          <a:prstGeom prst="rect">
            <a:avLst/>
          </a:prstGeom>
          <a:noFill/>
          <a:ln>
            <a:noFill/>
          </a:ln>
        </p:spPr>
      </p:pic>
      <p:sp>
        <p:nvSpPr>
          <p:cNvPr id="261" name="Google Shape;261;p23"/>
          <p:cNvSpPr txBox="1">
            <a:spLocks noGrp="1"/>
          </p:cNvSpPr>
          <p:nvPr>
            <p:ph type="ctrTitle"/>
          </p:nvPr>
        </p:nvSpPr>
        <p:spPr>
          <a:xfrm>
            <a:off x="311700" y="708702"/>
            <a:ext cx="8520600" cy="51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2800" b="1" dirty="0">
                <a:solidFill>
                  <a:srgbClr val="0000FF"/>
                </a:solidFill>
              </a:rPr>
              <a:t>MISURE PER LE IMPRESE</a:t>
            </a:r>
            <a:endParaRPr b="1" dirty="0">
              <a:solidFill>
                <a:srgbClr val="0000FF"/>
              </a:solidFill>
            </a:endParaRPr>
          </a:p>
        </p:txBody>
      </p:sp>
      <p:sp>
        <p:nvSpPr>
          <p:cNvPr id="262" name="Google Shape;262;p23"/>
          <p:cNvSpPr txBox="1">
            <a:spLocks noGrp="1"/>
          </p:cNvSpPr>
          <p:nvPr>
            <p:ph type="subTitle" idx="1"/>
          </p:nvPr>
        </p:nvSpPr>
        <p:spPr>
          <a:xfrm>
            <a:off x="311700" y="917725"/>
            <a:ext cx="7758600" cy="4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350" b="1">
                <a:solidFill>
                  <a:srgbClr val="0000FF"/>
                </a:solidFill>
              </a:rPr>
              <a:t>Superbonus 110%: le novità del Decreto Rilancio</a:t>
            </a:r>
            <a:r>
              <a:rPr lang="it" sz="2450" b="1">
                <a:solidFill>
                  <a:srgbClr val="FF0000"/>
                </a:solidFill>
              </a:rPr>
              <a:t> </a:t>
            </a:r>
            <a:endParaRPr sz="2450" b="1">
              <a:solidFill>
                <a:srgbClr val="FF0000"/>
              </a:solidFill>
            </a:endParaRPr>
          </a:p>
          <a:p>
            <a:pPr marL="0" lvl="0" indent="0" algn="l" rtl="0">
              <a:spcBef>
                <a:spcPts val="0"/>
              </a:spcBef>
              <a:spcAft>
                <a:spcPts val="0"/>
              </a:spcAft>
              <a:buNone/>
            </a:pPr>
            <a:r>
              <a:rPr lang="it" sz="1350" b="1">
                <a:solidFill>
                  <a:srgbClr val="FFFFFF"/>
                </a:solidFill>
              </a:rPr>
              <a:t>Ristrutturare casa a costo zero con il nuovo incentivo</a:t>
            </a:r>
            <a:endParaRPr sz="1350" b="1">
              <a:solidFill>
                <a:srgbClr val="FFFFFF"/>
              </a:solidFill>
            </a:endParaRPr>
          </a:p>
          <a:p>
            <a:pPr marL="0" lvl="0" indent="0" algn="l" rtl="0">
              <a:lnSpc>
                <a:spcPct val="93000"/>
              </a:lnSpc>
              <a:spcBef>
                <a:spcPts val="0"/>
              </a:spcBef>
              <a:spcAft>
                <a:spcPts val="0"/>
              </a:spcAft>
              <a:buNone/>
            </a:pPr>
            <a:endParaRPr sz="1750">
              <a:solidFill>
                <a:srgbClr val="FFFFFF"/>
              </a:solidFill>
            </a:endParaRPr>
          </a:p>
          <a:p>
            <a:pPr marL="0" lvl="0" indent="0" algn="l" rtl="0">
              <a:lnSpc>
                <a:spcPct val="93000"/>
              </a:lnSpc>
              <a:spcBef>
                <a:spcPts val="0"/>
              </a:spcBef>
              <a:spcAft>
                <a:spcPts val="0"/>
              </a:spcAft>
              <a:buNone/>
            </a:pPr>
            <a:r>
              <a:rPr lang="it" sz="1100" b="1">
                <a:solidFill>
                  <a:srgbClr val="FFFFFF"/>
                </a:solidFill>
              </a:rPr>
              <a:t>I</a:t>
            </a:r>
            <a:r>
              <a:rPr lang="it" sz="900" b="1">
                <a:solidFill>
                  <a:srgbClr val="FFFFFF"/>
                </a:solidFill>
              </a:rPr>
              <a:t>l Superbonus</a:t>
            </a:r>
            <a:r>
              <a:rPr lang="it" sz="900">
                <a:solidFill>
                  <a:srgbClr val="FFFFFF"/>
                </a:solidFill>
              </a:rPr>
              <a:t> è stato approvato nella serata del 13 Maggio dal Consiglio dei Ministri all'interno del Decreto Rilancio, decreto che si propone di rilanciare l’economia italiana e gli interventi in edilizia, dopo lo stop forzato a causa della pandemia di Coronavirus. </a:t>
            </a:r>
            <a:r>
              <a:rPr lang="it" sz="900" b="1">
                <a:solidFill>
                  <a:srgbClr val="FFFFFF"/>
                </a:solidFill>
              </a:rPr>
              <a:t>Il Superbonus 110%</a:t>
            </a:r>
            <a:r>
              <a:rPr lang="it" sz="900">
                <a:solidFill>
                  <a:srgbClr val="FFFFFF"/>
                </a:solidFill>
              </a:rPr>
              <a:t> è certamente una delle misure più impattanti del Decreto: chi procederà a lavori di efficientamento energetico o prevenzione antisismica tra luglio 2020 e dicembre 2021, potrà usufruire di una </a:t>
            </a:r>
            <a:r>
              <a:rPr lang="it" sz="900" b="1">
                <a:solidFill>
                  <a:srgbClr val="FFFFFF"/>
                </a:solidFill>
              </a:rPr>
              <a:t>detrazione fiscale pari al 110%</a:t>
            </a:r>
            <a:r>
              <a:rPr lang="it" sz="900">
                <a:solidFill>
                  <a:srgbClr val="FFFFFF"/>
                </a:solidFill>
              </a:rPr>
              <a:t> della spesa sostenuta. Questo significa, ad esempio, che se una famiglia italiana decidesse di migliorare il comfort energetico o la sicurezza strutturale dell’edificio, potrebbe trovarsi una bella sorpresa nella dichiarazione dei redditi e vedere l'</a:t>
            </a:r>
            <a:r>
              <a:rPr lang="it" sz="900" b="1">
                <a:solidFill>
                  <a:srgbClr val="FFFFFF"/>
                </a:solidFill>
              </a:rPr>
              <a:t>importo sostenuto per i lavori totalmente recuperato in 5 anni!</a:t>
            </a:r>
            <a:r>
              <a:rPr lang="it" sz="900">
                <a:solidFill>
                  <a:srgbClr val="FFFFFF"/>
                </a:solidFill>
              </a:rPr>
              <a:t> Ecco l’opportunità che aspettavamo per tutta la filiera dell’edilizia, una possibilità vera per chi decide di investire, per il patrimonio edilizio e per chi esegue i lavori, tecnico o impresa che sia. </a:t>
            </a:r>
            <a:endParaRPr sz="900">
              <a:solidFill>
                <a:srgbClr val="FFFFFF"/>
              </a:solidFill>
            </a:endParaRPr>
          </a:p>
          <a:p>
            <a:pPr marL="0" lvl="0" indent="0" algn="l" rtl="0">
              <a:lnSpc>
                <a:spcPct val="93000"/>
              </a:lnSpc>
              <a:spcBef>
                <a:spcPts val="0"/>
              </a:spcBef>
              <a:spcAft>
                <a:spcPts val="0"/>
              </a:spcAft>
              <a:buNone/>
            </a:pPr>
            <a:endParaRPr sz="900">
              <a:solidFill>
                <a:srgbClr val="FFFFFF"/>
              </a:solidFill>
            </a:endParaRPr>
          </a:p>
          <a:p>
            <a:pPr marL="0" lvl="0" indent="0" algn="l" rtl="0">
              <a:lnSpc>
                <a:spcPct val="93000"/>
              </a:lnSpc>
              <a:spcBef>
                <a:spcPts val="0"/>
              </a:spcBef>
              <a:spcAft>
                <a:spcPts val="0"/>
              </a:spcAft>
              <a:buNone/>
            </a:pPr>
            <a:r>
              <a:rPr lang="it" sz="1100" b="1">
                <a:solidFill>
                  <a:srgbClr val="FFFFFF"/>
                </a:solidFill>
              </a:rPr>
              <a:t>Superbonus 110% </a:t>
            </a:r>
            <a:r>
              <a:rPr lang="it" sz="900" b="1">
                <a:solidFill>
                  <a:srgbClr val="FFFFFF"/>
                </a:solidFill>
              </a:rPr>
              <a:t>a chi spetta e in quanti anni:</a:t>
            </a:r>
            <a:r>
              <a:rPr lang="it" sz="900">
                <a:solidFill>
                  <a:srgbClr val="FFFFFF"/>
                </a:solidFill>
              </a:rPr>
              <a:t> la detrazione del 110% delle spese sostenute sarà possibile sia per i</a:t>
            </a:r>
            <a:r>
              <a:rPr lang="it" sz="900" b="1">
                <a:solidFill>
                  <a:srgbClr val="FFFFFF"/>
                </a:solidFill>
              </a:rPr>
              <a:t>nterventi di riqualificazione energetica che per quelli di miglioramento sismico.</a:t>
            </a:r>
            <a:r>
              <a:rPr lang="it" sz="900">
                <a:solidFill>
                  <a:srgbClr val="FFFFFF"/>
                </a:solidFill>
              </a:rPr>
              <a:t> Non si parla solo di </a:t>
            </a:r>
            <a:r>
              <a:rPr lang="it" sz="900" b="1">
                <a:solidFill>
                  <a:srgbClr val="FFFFFF"/>
                </a:solidFill>
              </a:rPr>
              <a:t>Ecobonus</a:t>
            </a:r>
            <a:r>
              <a:rPr lang="it" sz="900">
                <a:solidFill>
                  <a:srgbClr val="FFFFFF"/>
                </a:solidFill>
              </a:rPr>
              <a:t> quindi, ma anche di </a:t>
            </a:r>
            <a:r>
              <a:rPr lang="it" sz="900" b="1">
                <a:solidFill>
                  <a:srgbClr val="FFFFFF"/>
                </a:solidFill>
              </a:rPr>
              <a:t>Sismabonus</a:t>
            </a:r>
            <a:r>
              <a:rPr lang="it" sz="900">
                <a:solidFill>
                  <a:srgbClr val="FFFFFF"/>
                </a:solidFill>
              </a:rPr>
              <a:t>, la detrazione per la messa in sicurezza degli immobili sul territorio italiano. L’incentivo, da ripartire in 5 anni, riguarderà le spese sostenute dal </a:t>
            </a:r>
            <a:endParaRPr sz="900">
              <a:solidFill>
                <a:srgbClr val="FFFFFF"/>
              </a:solidFill>
            </a:endParaRPr>
          </a:p>
          <a:p>
            <a:pPr marL="0" lvl="0" indent="0" algn="l" rtl="0">
              <a:lnSpc>
                <a:spcPct val="93000"/>
              </a:lnSpc>
              <a:spcBef>
                <a:spcPts val="0"/>
              </a:spcBef>
              <a:spcAft>
                <a:spcPts val="0"/>
              </a:spcAft>
              <a:buNone/>
            </a:pPr>
            <a:r>
              <a:rPr lang="it" sz="900">
                <a:solidFill>
                  <a:srgbClr val="FFFFFF"/>
                </a:solidFill>
              </a:rPr>
              <a:t>1° luglio 2020 al 31 dicembre 2021. I lavori di riqualificazione detraibili dovranno interessare i condomini oppure le singole unità immobiliari adibite </a:t>
            </a:r>
            <a:endParaRPr sz="900">
              <a:solidFill>
                <a:srgbClr val="FFFFFF"/>
              </a:solidFill>
            </a:endParaRPr>
          </a:p>
          <a:p>
            <a:pPr marL="0" lvl="0" indent="0" algn="l" rtl="0">
              <a:lnSpc>
                <a:spcPct val="93000"/>
              </a:lnSpc>
              <a:spcBef>
                <a:spcPts val="0"/>
              </a:spcBef>
              <a:spcAft>
                <a:spcPts val="0"/>
              </a:spcAft>
              <a:buNone/>
            </a:pPr>
            <a:r>
              <a:rPr lang="it" sz="900">
                <a:solidFill>
                  <a:srgbClr val="FFFFFF"/>
                </a:solidFill>
              </a:rPr>
              <a:t>ad abitazione principale o ancora gli Istituti autonomi case popolari (IACP).</a:t>
            </a:r>
            <a:endParaRPr sz="900">
              <a:solidFill>
                <a:srgbClr val="FFFFFF"/>
              </a:solidFill>
            </a:endParaRPr>
          </a:p>
          <a:p>
            <a:pPr marL="0" lvl="0" indent="0" algn="r" rtl="0">
              <a:lnSpc>
                <a:spcPct val="93000"/>
              </a:lnSpc>
              <a:spcBef>
                <a:spcPts val="0"/>
              </a:spcBef>
              <a:spcAft>
                <a:spcPts val="0"/>
              </a:spcAft>
              <a:buNone/>
            </a:pPr>
            <a:endParaRPr sz="900">
              <a:solidFill>
                <a:schemeClr val="dk1"/>
              </a:solidFill>
            </a:endParaRPr>
          </a:p>
          <a:p>
            <a:pPr marL="0" lvl="0" indent="0" algn="r" rtl="0">
              <a:lnSpc>
                <a:spcPct val="93000"/>
              </a:lnSpc>
              <a:spcBef>
                <a:spcPts val="0"/>
              </a:spcBef>
              <a:spcAft>
                <a:spcPts val="0"/>
              </a:spcAft>
              <a:buNone/>
            </a:pPr>
            <a:endParaRPr sz="900">
              <a:solidFill>
                <a:schemeClr val="dk1"/>
              </a:solidFill>
            </a:endParaRPr>
          </a:p>
          <a:p>
            <a:pPr marL="0" lvl="0" indent="0" algn="r" rtl="0">
              <a:lnSpc>
                <a:spcPct val="93000"/>
              </a:lnSpc>
              <a:spcBef>
                <a:spcPts val="0"/>
              </a:spcBef>
              <a:spcAft>
                <a:spcPts val="0"/>
              </a:spcAft>
              <a:buNone/>
            </a:pPr>
            <a:endParaRPr sz="700" i="1">
              <a:solidFill>
                <a:schemeClr val="dk1"/>
              </a:solidFill>
            </a:endParaRPr>
          </a:p>
          <a:p>
            <a:pPr marL="0" lvl="0" indent="0" algn="r" rtl="0">
              <a:lnSpc>
                <a:spcPct val="93000"/>
              </a:lnSpc>
              <a:spcBef>
                <a:spcPts val="0"/>
              </a:spcBef>
              <a:spcAft>
                <a:spcPts val="0"/>
              </a:spcAft>
              <a:buNone/>
            </a:pPr>
            <a:endParaRPr sz="700" i="1">
              <a:solidFill>
                <a:schemeClr val="dk1"/>
              </a:solidFill>
            </a:endParaRPr>
          </a:p>
          <a:p>
            <a:pPr marL="0" lvl="0" indent="0" algn="r" rtl="0">
              <a:lnSpc>
                <a:spcPct val="93000"/>
              </a:lnSpc>
              <a:spcBef>
                <a:spcPts val="0"/>
              </a:spcBef>
              <a:spcAft>
                <a:spcPts val="0"/>
              </a:spcAft>
              <a:buNone/>
            </a:pPr>
            <a:endParaRPr sz="700" i="1">
              <a:solidFill>
                <a:schemeClr val="dk1"/>
              </a:solidFill>
            </a:endParaRPr>
          </a:p>
          <a:p>
            <a:pPr marL="0" lvl="0" indent="0" algn="r" rtl="0">
              <a:lnSpc>
                <a:spcPct val="93000"/>
              </a:lnSpc>
              <a:spcBef>
                <a:spcPts val="0"/>
              </a:spcBef>
              <a:spcAft>
                <a:spcPts val="0"/>
              </a:spcAft>
              <a:buNone/>
            </a:pPr>
            <a:endParaRPr sz="700" i="1">
              <a:solidFill>
                <a:schemeClr val="dk1"/>
              </a:solidFill>
            </a:endParaRPr>
          </a:p>
          <a:p>
            <a:pPr marL="0" lvl="0" indent="0" algn="r" rtl="0">
              <a:lnSpc>
                <a:spcPct val="93000"/>
              </a:lnSpc>
              <a:spcBef>
                <a:spcPts val="0"/>
              </a:spcBef>
              <a:spcAft>
                <a:spcPts val="0"/>
              </a:spcAft>
              <a:buNone/>
            </a:pPr>
            <a:endParaRPr sz="700" i="1">
              <a:solidFill>
                <a:schemeClr val="dk1"/>
              </a:solidFill>
            </a:endParaRPr>
          </a:p>
          <a:p>
            <a:pPr marL="0" lvl="0" indent="0" algn="r" rtl="0">
              <a:lnSpc>
                <a:spcPct val="93000"/>
              </a:lnSpc>
              <a:spcBef>
                <a:spcPts val="0"/>
              </a:spcBef>
              <a:spcAft>
                <a:spcPts val="0"/>
              </a:spcAft>
              <a:buNone/>
            </a:pPr>
            <a:endParaRPr sz="700" i="1">
              <a:solidFill>
                <a:schemeClr val="dk1"/>
              </a:solidFill>
            </a:endParaRPr>
          </a:p>
          <a:p>
            <a:pPr marL="0" lvl="0" indent="0" algn="r" rtl="0">
              <a:lnSpc>
                <a:spcPct val="93000"/>
              </a:lnSpc>
              <a:spcBef>
                <a:spcPts val="0"/>
              </a:spcBef>
              <a:spcAft>
                <a:spcPts val="0"/>
              </a:spcAft>
              <a:buNone/>
            </a:pPr>
            <a:endParaRPr sz="700" i="1">
              <a:solidFill>
                <a:schemeClr val="dk1"/>
              </a:solidFill>
            </a:endParaRPr>
          </a:p>
          <a:p>
            <a:pPr marL="0" lvl="0" indent="0" algn="r" rtl="0">
              <a:lnSpc>
                <a:spcPct val="93000"/>
              </a:lnSpc>
              <a:spcBef>
                <a:spcPts val="0"/>
              </a:spcBef>
              <a:spcAft>
                <a:spcPts val="0"/>
              </a:spcAft>
              <a:buNone/>
            </a:pPr>
            <a:endParaRPr sz="700" i="1">
              <a:solidFill>
                <a:schemeClr val="dk1"/>
              </a:solidFill>
            </a:endParaRPr>
          </a:p>
          <a:p>
            <a:pPr marL="0" lvl="0" indent="0" algn="ctr" rtl="0">
              <a:lnSpc>
                <a:spcPct val="93000"/>
              </a:lnSpc>
              <a:spcBef>
                <a:spcPts val="0"/>
              </a:spcBef>
              <a:spcAft>
                <a:spcPts val="0"/>
              </a:spcAft>
              <a:buNone/>
            </a:pPr>
            <a:r>
              <a:rPr lang="it" sz="700" i="1">
                <a:solidFill>
                  <a:srgbClr val="FFFFFF"/>
                </a:solidFill>
              </a:rPr>
              <a:t>                                                                                                                                                                                               Superbonus del Decreto Rilancio. Riassunto dei punti principali.</a:t>
            </a:r>
            <a:endParaRPr sz="700" i="1">
              <a:solidFill>
                <a:srgbClr val="FFFFFF"/>
              </a:solidFill>
            </a:endParaRPr>
          </a:p>
          <a:p>
            <a:pPr marL="0" lvl="0" indent="0" algn="r" rtl="0">
              <a:lnSpc>
                <a:spcPct val="93000"/>
              </a:lnSpc>
              <a:spcBef>
                <a:spcPts val="0"/>
              </a:spcBef>
              <a:spcAft>
                <a:spcPts val="0"/>
              </a:spcAft>
              <a:buNone/>
            </a:pPr>
            <a:endParaRPr sz="700" i="1">
              <a:solidFill>
                <a:schemeClr val="dk1"/>
              </a:solidFill>
            </a:endParaRPr>
          </a:p>
          <a:p>
            <a:pPr marL="0" lvl="0" indent="0" algn="r" rtl="0">
              <a:lnSpc>
                <a:spcPct val="93000"/>
              </a:lnSpc>
              <a:spcBef>
                <a:spcPts val="0"/>
              </a:spcBef>
              <a:spcAft>
                <a:spcPts val="0"/>
              </a:spcAft>
              <a:buNone/>
            </a:pPr>
            <a:endParaRPr sz="900">
              <a:solidFill>
                <a:schemeClr val="dk1"/>
              </a:solidFill>
            </a:endParaRPr>
          </a:p>
          <a:p>
            <a:pPr marL="0" lvl="0" indent="0" algn="r" rtl="0">
              <a:spcBef>
                <a:spcPts val="0"/>
              </a:spcBef>
              <a:spcAft>
                <a:spcPts val="0"/>
              </a:spcAft>
              <a:buNone/>
            </a:pPr>
            <a:r>
              <a:rPr lang="it" sz="1750">
                <a:solidFill>
                  <a:schemeClr val="dk1"/>
                </a:solidFill>
                <a:latin typeface="Times New Roman"/>
                <a:ea typeface="Times New Roman"/>
                <a:cs typeface="Times New Roman"/>
                <a:sym typeface="Times New Roman"/>
              </a:rPr>
              <a:t> </a:t>
            </a:r>
            <a:endParaRPr/>
          </a:p>
        </p:txBody>
      </p:sp>
      <p:pic>
        <p:nvPicPr>
          <p:cNvPr id="263" name="Google Shape;263;p23"/>
          <p:cNvPicPr preferRelativeResize="0"/>
          <p:nvPr/>
        </p:nvPicPr>
        <p:blipFill>
          <a:blip r:embed="rId4">
            <a:alphaModFix/>
          </a:blip>
          <a:stretch>
            <a:fillRect/>
          </a:stretch>
        </p:blipFill>
        <p:spPr>
          <a:xfrm>
            <a:off x="394550" y="3652675"/>
            <a:ext cx="4794550" cy="1031700"/>
          </a:xfrm>
          <a:prstGeom prst="rect">
            <a:avLst/>
          </a:prstGeom>
          <a:noFill/>
          <a:ln>
            <a:noFill/>
          </a:ln>
        </p:spPr>
      </p:pic>
      <p:pic>
        <p:nvPicPr>
          <p:cNvPr id="265" name="Google Shape;265;p23"/>
          <p:cNvPicPr preferRelativeResize="0"/>
          <p:nvPr/>
        </p:nvPicPr>
        <p:blipFill>
          <a:blip r:embed="rId5">
            <a:alphaModFix/>
          </a:blip>
          <a:stretch>
            <a:fillRect/>
          </a:stretch>
        </p:blipFill>
        <p:spPr>
          <a:xfrm>
            <a:off x="8045673" y="4378222"/>
            <a:ext cx="888675" cy="574253"/>
          </a:xfrm>
          <a:prstGeom prst="rect">
            <a:avLst/>
          </a:prstGeom>
          <a:noFill/>
          <a:ln>
            <a:noFill/>
          </a:ln>
        </p:spPr>
      </p:pic>
      <p:sp>
        <p:nvSpPr>
          <p:cNvPr id="266" name="Google Shape;266;p23"/>
          <p:cNvSpPr txBox="1"/>
          <p:nvPr/>
        </p:nvSpPr>
        <p:spPr>
          <a:xfrm>
            <a:off x="2672100" y="4697275"/>
            <a:ext cx="58788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11266" name="Picture 2">
            <a:extLst>
              <a:ext uri="{FF2B5EF4-FFF2-40B4-BE49-F238E27FC236}">
                <a16:creationId xmlns:a16="http://schemas.microsoft.com/office/drawing/2014/main" id="{F83227DF-A388-486F-B4ED-0F4D83EB4F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4"/>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4"/>
          <p:cNvPicPr preferRelativeResize="0"/>
          <p:nvPr/>
        </p:nvPicPr>
        <p:blipFill rotWithShape="1">
          <a:blip r:embed="rId3">
            <a:alphaModFix amt="17000"/>
          </a:blip>
          <a:srcRect t="5531" b="5540"/>
          <a:stretch/>
        </p:blipFill>
        <p:spPr>
          <a:xfrm>
            <a:off x="0" y="-477724"/>
            <a:ext cx="9144000" cy="6098959"/>
          </a:xfrm>
          <a:prstGeom prst="rect">
            <a:avLst/>
          </a:prstGeom>
          <a:noFill/>
          <a:ln>
            <a:noFill/>
          </a:ln>
        </p:spPr>
      </p:pic>
      <p:sp>
        <p:nvSpPr>
          <p:cNvPr id="273" name="Google Shape;273;p24"/>
          <p:cNvSpPr txBox="1">
            <a:spLocks noGrp="1"/>
          </p:cNvSpPr>
          <p:nvPr>
            <p:ph type="ctrTitle"/>
          </p:nvPr>
        </p:nvSpPr>
        <p:spPr>
          <a:xfrm>
            <a:off x="311700" y="645453"/>
            <a:ext cx="8520600" cy="51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1550" b="1" dirty="0">
                <a:solidFill>
                  <a:srgbClr val="0000FF"/>
                </a:solidFill>
              </a:rPr>
              <a:t>Superbonus 110%: le novità del Decreto Rilancio</a:t>
            </a:r>
            <a:endParaRPr sz="4300" b="1" dirty="0">
              <a:solidFill>
                <a:srgbClr val="0000FF"/>
              </a:solidFill>
            </a:endParaRPr>
          </a:p>
        </p:txBody>
      </p:sp>
      <p:sp>
        <p:nvSpPr>
          <p:cNvPr id="274" name="Google Shape;274;p24"/>
          <p:cNvSpPr txBox="1">
            <a:spLocks noGrp="1"/>
          </p:cNvSpPr>
          <p:nvPr>
            <p:ph type="subTitle" idx="1"/>
          </p:nvPr>
        </p:nvSpPr>
        <p:spPr>
          <a:xfrm>
            <a:off x="311700" y="917725"/>
            <a:ext cx="7163100" cy="38529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endParaRPr sz="1100" b="1">
              <a:solidFill>
                <a:schemeClr val="dk1"/>
              </a:solidFill>
            </a:endParaRPr>
          </a:p>
          <a:p>
            <a:pPr marL="0" lvl="0" indent="0" algn="l" rtl="0">
              <a:lnSpc>
                <a:spcPct val="93000"/>
              </a:lnSpc>
              <a:spcBef>
                <a:spcPts val="0"/>
              </a:spcBef>
              <a:spcAft>
                <a:spcPts val="0"/>
              </a:spcAft>
              <a:buNone/>
            </a:pPr>
            <a:r>
              <a:rPr lang="it" sz="1100" b="1">
                <a:solidFill>
                  <a:srgbClr val="FFFFFF"/>
                </a:solidFill>
              </a:rPr>
              <a:t>Ecobonus:</a:t>
            </a:r>
            <a:r>
              <a:rPr lang="it" sz="900">
                <a:solidFill>
                  <a:srgbClr val="FFFFFF"/>
                </a:solidFill>
              </a:rPr>
              <a:t> gli interventi che passano al 110% L’Art 128, Comma 1 del Titolo VI del Decreto Rilancio, descrive gli interventi per cui è possibile ottenere l’incentivo che sorpassa la totalità delle spese. In particolare: interventi di </a:t>
            </a:r>
            <a:r>
              <a:rPr lang="it" sz="900" b="1">
                <a:solidFill>
                  <a:srgbClr val="FFFFFF"/>
                </a:solidFill>
              </a:rPr>
              <a:t>isolamento termico delle superfici opache verticali e orizzontali</a:t>
            </a:r>
            <a:r>
              <a:rPr lang="it" sz="900">
                <a:solidFill>
                  <a:srgbClr val="FFFFFF"/>
                </a:solidFill>
              </a:rPr>
              <a:t> che interessano l’involucro con un’incidenza superiore al </a:t>
            </a:r>
            <a:r>
              <a:rPr lang="it" sz="900" b="1">
                <a:solidFill>
                  <a:srgbClr val="FFFFFF"/>
                </a:solidFill>
              </a:rPr>
              <a:t>25 per cento della superficie disperdente lorda dell’edificio</a:t>
            </a:r>
            <a:r>
              <a:rPr lang="it" sz="900">
                <a:solidFill>
                  <a:srgbClr val="FFFFFF"/>
                </a:solidFill>
              </a:rPr>
              <a:t>. I materiali isolanti utilizzati devono rispettare i criteri previsti dal decreto CAM (Criteri Ambientali Minimi).</a:t>
            </a:r>
            <a:endParaRPr sz="900">
              <a:solidFill>
                <a:srgbClr val="FFFFFF"/>
              </a:solidFill>
            </a:endParaRPr>
          </a:p>
          <a:p>
            <a:pPr marL="0" lvl="0" indent="0" algn="l" rtl="0">
              <a:lnSpc>
                <a:spcPct val="115000"/>
              </a:lnSpc>
              <a:spcBef>
                <a:spcPts val="1200"/>
              </a:spcBef>
              <a:spcAft>
                <a:spcPts val="0"/>
              </a:spcAft>
              <a:buNone/>
            </a:pPr>
            <a:r>
              <a:rPr lang="it" sz="900" b="1">
                <a:solidFill>
                  <a:srgbClr val="FFFFFF"/>
                </a:solidFill>
              </a:rPr>
              <a:t>La spesa massima ammissibile è di € 60.000</a:t>
            </a:r>
            <a:r>
              <a:rPr lang="it" sz="900">
                <a:solidFill>
                  <a:srgbClr val="FFFFFF"/>
                </a:solidFill>
              </a:rPr>
              <a:t> </a:t>
            </a:r>
            <a:r>
              <a:rPr lang="it" sz="900" b="1">
                <a:solidFill>
                  <a:srgbClr val="FFFFFF"/>
                </a:solidFill>
              </a:rPr>
              <a:t>moltiplicato per il numero di unità immobiliari </a:t>
            </a:r>
            <a:r>
              <a:rPr lang="it" sz="900">
                <a:solidFill>
                  <a:srgbClr val="FFFFFF"/>
                </a:solidFill>
              </a:rPr>
              <a:t>che compongono l’edificio. </a:t>
            </a:r>
            <a:endParaRPr sz="900">
              <a:solidFill>
                <a:srgbClr val="FFFFFF"/>
              </a:solidFill>
            </a:endParaRPr>
          </a:p>
          <a:p>
            <a:pPr marL="457200" lvl="0" indent="-285750" algn="l" rtl="0">
              <a:lnSpc>
                <a:spcPct val="115000"/>
              </a:lnSpc>
              <a:spcBef>
                <a:spcPts val="1200"/>
              </a:spcBef>
              <a:spcAft>
                <a:spcPts val="0"/>
              </a:spcAft>
              <a:buClr>
                <a:srgbClr val="FFFFFF"/>
              </a:buClr>
              <a:buSzPts val="900"/>
              <a:buChar char="●"/>
            </a:pPr>
            <a:r>
              <a:rPr lang="it" sz="900" b="1">
                <a:solidFill>
                  <a:srgbClr val="FFFFFF"/>
                </a:solidFill>
              </a:rPr>
              <a:t>interventi sulle parti comuni degli edifici </a:t>
            </a:r>
            <a:r>
              <a:rPr lang="it" sz="900">
                <a:solidFill>
                  <a:srgbClr val="FFFFFF"/>
                </a:solidFill>
              </a:rPr>
              <a:t>per la sostituzione degli impianti di climatizzazione invernale esistenti con impianti centralizzati per il riscaldamento, il raffrescamento o la fornitura di acqua calda sanitaria a condensazione, con efficienza almeno pari alla classe A di prodotto prevista dal regolamento delegato (UE) n. 811/2013, a pompa di calore, inclusi gli impianti ibridi o geotermici, anche abbinati all’installazione di impianti fotovoltaici e gli impianti di microcogenerazione. La spesa massima ammissibile è di € 30.000 moltiplicato per il numero delle unità immobiliari che compongono l’edificio ed è riconosciuta anche per le spese relative allo smaltimento e alla bonifica dell’impianto sostituito;</a:t>
            </a:r>
            <a:endParaRPr sz="900">
              <a:solidFill>
                <a:srgbClr val="FFFFFF"/>
              </a:solidFill>
            </a:endParaRPr>
          </a:p>
          <a:p>
            <a:pPr marL="457200" lvl="0" indent="0" algn="l" rtl="0">
              <a:lnSpc>
                <a:spcPct val="6000"/>
              </a:lnSpc>
              <a:spcBef>
                <a:spcPts val="1200"/>
              </a:spcBef>
              <a:spcAft>
                <a:spcPts val="0"/>
              </a:spcAft>
              <a:buNone/>
            </a:pPr>
            <a:endParaRPr sz="900">
              <a:solidFill>
                <a:srgbClr val="FFFFFF"/>
              </a:solidFill>
            </a:endParaRPr>
          </a:p>
          <a:p>
            <a:pPr marL="457200" lvl="0" indent="-285750" algn="l" rtl="0">
              <a:lnSpc>
                <a:spcPct val="115000"/>
              </a:lnSpc>
              <a:spcBef>
                <a:spcPts val="1200"/>
              </a:spcBef>
              <a:spcAft>
                <a:spcPts val="0"/>
              </a:spcAft>
              <a:buClr>
                <a:srgbClr val="FFFFFF"/>
              </a:buClr>
              <a:buSzPts val="900"/>
              <a:buChar char="●"/>
            </a:pPr>
            <a:r>
              <a:rPr lang="it" sz="900" b="1">
                <a:solidFill>
                  <a:srgbClr val="FFFFFF"/>
                </a:solidFill>
              </a:rPr>
              <a:t>interventi sugli edifici unifamiliari </a:t>
            </a:r>
            <a:r>
              <a:rPr lang="it" sz="900">
                <a:solidFill>
                  <a:srgbClr val="FFFFFF"/>
                </a:solidFill>
              </a:rPr>
              <a:t>per la sostituzione degli impianti di climatizzazione invernale esistenti con impianti per il riscaldamento, il raffrescamento o la fornitura di acqua calda sanitaria a pompa di calore, inclusi gli impianti ibridi o geotermici, anche abbinati all’installazione di impianti fotovoltaici e gli impianti di microcogenerazione. La spesa massima ammissibile è di € 30.000 moltiplicato per unità immobiliare ed è riconosciuta anche per le spese relative allo smaltimento e alla bonifica dell’impianto sostituito.</a:t>
            </a:r>
            <a:br>
              <a:rPr lang="it" sz="900">
                <a:solidFill>
                  <a:srgbClr val="FFFFFF"/>
                </a:solidFill>
              </a:rPr>
            </a:br>
            <a:r>
              <a:rPr lang="it" sz="900">
                <a:solidFill>
                  <a:schemeClr val="dk1"/>
                </a:solidFill>
              </a:rPr>
              <a:t> 						</a:t>
            </a:r>
            <a:endParaRPr sz="900">
              <a:solidFill>
                <a:schemeClr val="dk1"/>
              </a:solidFill>
            </a:endParaRPr>
          </a:p>
          <a:p>
            <a:pPr marL="0" lvl="0" indent="0" algn="l" rtl="0">
              <a:lnSpc>
                <a:spcPct val="115000"/>
              </a:lnSpc>
              <a:spcBef>
                <a:spcPts val="1200"/>
              </a:spcBef>
              <a:spcAft>
                <a:spcPts val="0"/>
              </a:spcAft>
              <a:buNone/>
            </a:pPr>
            <a:r>
              <a:rPr lang="it" sz="900">
                <a:solidFill>
                  <a:schemeClr val="dk1"/>
                </a:solidFill>
              </a:rPr>
              <a:t>				</a:t>
            </a:r>
            <a:endParaRPr sz="900">
              <a:solidFill>
                <a:schemeClr val="dk1"/>
              </a:solidFill>
            </a:endParaRPr>
          </a:p>
          <a:p>
            <a:pPr marL="0" lvl="0" indent="0" algn="l" rtl="0">
              <a:lnSpc>
                <a:spcPct val="93000"/>
              </a:lnSpc>
              <a:spcBef>
                <a:spcPts val="0"/>
              </a:spcBef>
              <a:spcAft>
                <a:spcPts val="0"/>
              </a:spcAft>
              <a:buNone/>
            </a:pPr>
            <a:r>
              <a:rPr lang="it" sz="900">
                <a:solidFill>
                  <a:schemeClr val="dk1"/>
                </a:solidFill>
              </a:rPr>
              <a:t>			</a:t>
            </a:r>
            <a:endParaRPr sz="900">
              <a:solidFill>
                <a:schemeClr val="dk1"/>
              </a:solidFill>
            </a:endParaRPr>
          </a:p>
          <a:p>
            <a:pPr marL="0" lvl="0" indent="0" algn="l" rtl="0">
              <a:lnSpc>
                <a:spcPct val="93000"/>
              </a:lnSpc>
              <a:spcBef>
                <a:spcPts val="0"/>
              </a:spcBef>
              <a:spcAft>
                <a:spcPts val="0"/>
              </a:spcAft>
              <a:buNone/>
            </a:pPr>
            <a:r>
              <a:rPr lang="it" sz="900">
                <a:solidFill>
                  <a:schemeClr val="dk1"/>
                </a:solidFill>
              </a:rPr>
              <a:t>		</a:t>
            </a:r>
            <a:endParaRPr sz="900">
              <a:solidFill>
                <a:schemeClr val="dk1"/>
              </a:solidFill>
            </a:endParaRPr>
          </a:p>
          <a:p>
            <a:pPr marL="0" lvl="0" indent="0" algn="l" rtl="0">
              <a:lnSpc>
                <a:spcPct val="93000"/>
              </a:lnSpc>
              <a:spcBef>
                <a:spcPts val="0"/>
              </a:spcBef>
              <a:spcAft>
                <a:spcPts val="0"/>
              </a:spcAft>
              <a:buNone/>
            </a:pPr>
            <a:r>
              <a:rPr lang="it" sz="900">
                <a:solidFill>
                  <a:schemeClr val="dk1"/>
                </a:solidFill>
              </a:rPr>
              <a:t>	 </a:t>
            </a:r>
            <a:endParaRPr sz="900">
              <a:solidFill>
                <a:schemeClr val="dk1"/>
              </a:solidFill>
            </a:endParaRPr>
          </a:p>
          <a:p>
            <a:pPr marL="0" lvl="0" indent="0" algn="l" rtl="0">
              <a:spcBef>
                <a:spcPts val="0"/>
              </a:spcBef>
              <a:spcAft>
                <a:spcPts val="0"/>
              </a:spcAft>
              <a:buNone/>
            </a:pPr>
            <a:endParaRPr sz="900" b="1">
              <a:solidFill>
                <a:schemeClr val="dk1"/>
              </a:solidFill>
            </a:endParaRPr>
          </a:p>
        </p:txBody>
      </p:sp>
      <p:pic>
        <p:nvPicPr>
          <p:cNvPr id="276" name="Google Shape;276;p24"/>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277" name="Google Shape;277;p24"/>
          <p:cNvSpPr txBox="1"/>
          <p:nvPr/>
        </p:nvSpPr>
        <p:spPr>
          <a:xfrm>
            <a:off x="2099625" y="4697275"/>
            <a:ext cx="5916600" cy="4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12290" name="Picture 2">
            <a:extLst>
              <a:ext uri="{FF2B5EF4-FFF2-40B4-BE49-F238E27FC236}">
                <a16:creationId xmlns:a16="http://schemas.microsoft.com/office/drawing/2014/main" id="{33AF759A-4B8F-4AF4-B5AC-85499395C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3" name="Google Shape;283;p25"/>
          <p:cNvPicPr preferRelativeResize="0"/>
          <p:nvPr/>
        </p:nvPicPr>
        <p:blipFill rotWithShape="1">
          <a:blip r:embed="rId3">
            <a:alphaModFix amt="4000"/>
          </a:blip>
          <a:srcRect l="17754" r="17754"/>
          <a:stretch/>
        </p:blipFill>
        <p:spPr>
          <a:xfrm>
            <a:off x="0" y="-477724"/>
            <a:ext cx="9144000" cy="6098959"/>
          </a:xfrm>
          <a:prstGeom prst="rect">
            <a:avLst/>
          </a:prstGeom>
          <a:noFill/>
          <a:ln>
            <a:noFill/>
          </a:ln>
        </p:spPr>
      </p:pic>
      <p:sp>
        <p:nvSpPr>
          <p:cNvPr id="284" name="Google Shape;284;p25"/>
          <p:cNvSpPr txBox="1">
            <a:spLocks noGrp="1"/>
          </p:cNvSpPr>
          <p:nvPr>
            <p:ph type="ctrTitle"/>
          </p:nvPr>
        </p:nvSpPr>
        <p:spPr>
          <a:xfrm>
            <a:off x="311700" y="523575"/>
            <a:ext cx="8520600" cy="51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1550" b="1" dirty="0">
                <a:solidFill>
                  <a:srgbClr val="0000FF"/>
                </a:solidFill>
              </a:rPr>
              <a:t>Superbonus 110%: le novità del Decreto Rilancio</a:t>
            </a:r>
            <a:endParaRPr sz="4300" b="1" dirty="0">
              <a:solidFill>
                <a:srgbClr val="0000FF"/>
              </a:solidFill>
            </a:endParaRPr>
          </a:p>
        </p:txBody>
      </p:sp>
      <p:pic>
        <p:nvPicPr>
          <p:cNvPr id="285" name="Google Shape;285;p25"/>
          <p:cNvPicPr preferRelativeResize="0"/>
          <p:nvPr/>
        </p:nvPicPr>
        <p:blipFill>
          <a:blip r:embed="rId4">
            <a:alphaModFix/>
          </a:blip>
          <a:stretch>
            <a:fillRect/>
          </a:stretch>
        </p:blipFill>
        <p:spPr>
          <a:xfrm>
            <a:off x="1538851" y="1039575"/>
            <a:ext cx="5283275" cy="3657700"/>
          </a:xfrm>
          <a:prstGeom prst="rect">
            <a:avLst/>
          </a:prstGeom>
          <a:noFill/>
          <a:ln>
            <a:noFill/>
          </a:ln>
        </p:spPr>
      </p:pic>
      <p:pic>
        <p:nvPicPr>
          <p:cNvPr id="287" name="Google Shape;287;p25"/>
          <p:cNvPicPr preferRelativeResize="0"/>
          <p:nvPr/>
        </p:nvPicPr>
        <p:blipFill>
          <a:blip r:embed="rId5">
            <a:alphaModFix/>
          </a:blip>
          <a:stretch>
            <a:fillRect/>
          </a:stretch>
        </p:blipFill>
        <p:spPr>
          <a:xfrm>
            <a:off x="8045673" y="4378222"/>
            <a:ext cx="888675" cy="574253"/>
          </a:xfrm>
          <a:prstGeom prst="rect">
            <a:avLst/>
          </a:prstGeom>
          <a:noFill/>
          <a:ln>
            <a:noFill/>
          </a:ln>
        </p:spPr>
      </p:pic>
      <p:sp>
        <p:nvSpPr>
          <p:cNvPr id="288" name="Google Shape;288;p25"/>
          <p:cNvSpPr txBox="1"/>
          <p:nvPr/>
        </p:nvSpPr>
        <p:spPr>
          <a:xfrm>
            <a:off x="1869250" y="4697275"/>
            <a:ext cx="6092100" cy="4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13314" name="Picture 2">
            <a:extLst>
              <a:ext uri="{FF2B5EF4-FFF2-40B4-BE49-F238E27FC236}">
                <a16:creationId xmlns:a16="http://schemas.microsoft.com/office/drawing/2014/main" id="{D447A0D2-6FD3-42DA-AFDB-8E2DFAAC06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6"/>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26"/>
          <p:cNvPicPr preferRelativeResize="0"/>
          <p:nvPr/>
        </p:nvPicPr>
        <p:blipFill rotWithShape="1">
          <a:blip r:embed="rId3">
            <a:alphaModFix amt="10000"/>
          </a:blip>
          <a:srcRect l="7912" r="7912"/>
          <a:stretch/>
        </p:blipFill>
        <p:spPr>
          <a:xfrm>
            <a:off x="0" y="-477724"/>
            <a:ext cx="9144000" cy="6098959"/>
          </a:xfrm>
          <a:prstGeom prst="rect">
            <a:avLst/>
          </a:prstGeom>
          <a:noFill/>
          <a:ln>
            <a:noFill/>
          </a:ln>
        </p:spPr>
      </p:pic>
      <p:sp>
        <p:nvSpPr>
          <p:cNvPr id="295" name="Google Shape;295;p26"/>
          <p:cNvSpPr txBox="1">
            <a:spLocks noGrp="1"/>
          </p:cNvSpPr>
          <p:nvPr>
            <p:ph type="ctrTitle"/>
          </p:nvPr>
        </p:nvSpPr>
        <p:spPr>
          <a:xfrm>
            <a:off x="311700" y="686418"/>
            <a:ext cx="8520600" cy="51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1550" b="1" dirty="0">
                <a:solidFill>
                  <a:srgbClr val="0000FF"/>
                </a:solidFill>
              </a:rPr>
              <a:t>Superbonus 110%: le novità del Decreto Rilancio</a:t>
            </a:r>
            <a:endParaRPr sz="4300" b="1" dirty="0">
              <a:solidFill>
                <a:srgbClr val="0000FF"/>
              </a:solidFill>
            </a:endParaRPr>
          </a:p>
        </p:txBody>
      </p:sp>
      <p:sp>
        <p:nvSpPr>
          <p:cNvPr id="296" name="Google Shape;296;p26"/>
          <p:cNvSpPr txBox="1">
            <a:spLocks noGrp="1"/>
          </p:cNvSpPr>
          <p:nvPr>
            <p:ph type="subTitle" idx="1"/>
          </p:nvPr>
        </p:nvSpPr>
        <p:spPr>
          <a:xfrm>
            <a:off x="368000" y="917725"/>
            <a:ext cx="7163100" cy="3852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it" sz="1100" b="1">
                <a:solidFill>
                  <a:srgbClr val="FFFFFF"/>
                </a:solidFill>
              </a:rPr>
              <a:t>Fotovoltaico e colonnine di ricarica per i veicoli elettrici</a:t>
            </a:r>
            <a:endParaRPr sz="1100" b="1">
              <a:solidFill>
                <a:srgbClr val="FFFFFF"/>
              </a:solidFill>
            </a:endParaRPr>
          </a:p>
          <a:p>
            <a:pPr marL="457200" lvl="0" indent="0" algn="l" rtl="0">
              <a:lnSpc>
                <a:spcPct val="115000"/>
              </a:lnSpc>
              <a:spcBef>
                <a:spcPts val="1200"/>
              </a:spcBef>
              <a:spcAft>
                <a:spcPts val="0"/>
              </a:spcAft>
              <a:buNone/>
            </a:pPr>
            <a:r>
              <a:rPr lang="it" sz="1000">
                <a:solidFill>
                  <a:srgbClr val="FFFFFF"/>
                </a:solidFill>
              </a:rPr>
              <a:t>Il </a:t>
            </a:r>
            <a:r>
              <a:rPr lang="it" sz="1000" b="1">
                <a:solidFill>
                  <a:srgbClr val="FFFFFF"/>
                </a:solidFill>
              </a:rPr>
              <a:t>Superbonus</a:t>
            </a:r>
            <a:r>
              <a:rPr lang="it" sz="1000">
                <a:solidFill>
                  <a:srgbClr val="FFFFFF"/>
                </a:solidFill>
              </a:rPr>
              <a:t> si allarga anche alla spesa sostenuta per l’</a:t>
            </a:r>
            <a:r>
              <a:rPr lang="it" sz="1000" b="1">
                <a:solidFill>
                  <a:srgbClr val="FFFFFF"/>
                </a:solidFill>
              </a:rPr>
              <a:t>installazione di impianti solari fotovoltaici</a:t>
            </a:r>
            <a:r>
              <a:rPr lang="it" sz="1000">
                <a:solidFill>
                  <a:srgbClr val="FFFFFF"/>
                </a:solidFill>
              </a:rPr>
              <a:t> su condomini o prime case, a patto che l’intervento sia realizzato congiuntamente a quelli elencati in precedenza. L’ammontare complessivo delle spese detraibili è di € 48.000, con un tetto massimo di € 2.400 per kW di potenza nominale dell’impianto. </a:t>
            </a:r>
            <a:endParaRPr sz="1000">
              <a:solidFill>
                <a:srgbClr val="FFFFFF"/>
              </a:solidFill>
            </a:endParaRPr>
          </a:p>
          <a:p>
            <a:pPr marL="457200" lvl="0" indent="0" algn="l" rtl="0">
              <a:lnSpc>
                <a:spcPct val="115000"/>
              </a:lnSpc>
              <a:spcBef>
                <a:spcPts val="0"/>
              </a:spcBef>
              <a:spcAft>
                <a:spcPts val="0"/>
              </a:spcAft>
              <a:buNone/>
            </a:pPr>
            <a:endParaRPr sz="1000">
              <a:solidFill>
                <a:srgbClr val="FFFFFF"/>
              </a:solidFill>
            </a:endParaRPr>
          </a:p>
          <a:p>
            <a:pPr marL="457200" lvl="0" indent="0" algn="l" rtl="0">
              <a:lnSpc>
                <a:spcPct val="115000"/>
              </a:lnSpc>
              <a:spcBef>
                <a:spcPts val="0"/>
              </a:spcBef>
              <a:spcAft>
                <a:spcPts val="0"/>
              </a:spcAft>
              <a:buNone/>
            </a:pPr>
            <a:r>
              <a:rPr lang="it" sz="1000">
                <a:solidFill>
                  <a:srgbClr val="FFFFFF"/>
                </a:solidFill>
              </a:rPr>
              <a:t>Lo stesso vale per l’</a:t>
            </a:r>
            <a:r>
              <a:rPr lang="it" sz="1000" b="1">
                <a:solidFill>
                  <a:srgbClr val="FFFFFF"/>
                </a:solidFill>
              </a:rPr>
              <a:t>installazione di infrastrutture per la ricarica di veicoli elettrici</a:t>
            </a:r>
            <a:r>
              <a:rPr lang="it" sz="1000">
                <a:solidFill>
                  <a:srgbClr val="FFFFFF"/>
                </a:solidFill>
              </a:rPr>
              <a:t> negli edifici, per le quali è possibile accedere al superbonus subordinando l’intervento alla riqualificazione di involucro o alle modifiche all’impianto di generazione riportate al paragrafo precedente. Ricordiamo che anche la direttiva europea 844 che guiderà il progetto energetico nei prossimi anni, impone l’obbligo di installare punti di ricarica negli edifici nuovi o riqualificati.</a:t>
            </a:r>
            <a:endParaRPr sz="1000">
              <a:solidFill>
                <a:srgbClr val="FFFFFF"/>
              </a:solidFill>
            </a:endParaRPr>
          </a:p>
          <a:p>
            <a:pPr marL="457200" lvl="0" indent="0" algn="l" rtl="0">
              <a:lnSpc>
                <a:spcPct val="115000"/>
              </a:lnSpc>
              <a:spcBef>
                <a:spcPts val="0"/>
              </a:spcBef>
              <a:spcAft>
                <a:spcPts val="0"/>
              </a:spcAft>
              <a:buNone/>
            </a:pPr>
            <a:endParaRPr sz="1000">
              <a:solidFill>
                <a:srgbClr val="FFFFFF"/>
              </a:solidFill>
            </a:endParaRPr>
          </a:p>
          <a:p>
            <a:pPr marL="0" lvl="0" indent="0" algn="l" rtl="0">
              <a:lnSpc>
                <a:spcPct val="115000"/>
              </a:lnSpc>
              <a:spcBef>
                <a:spcPts val="0"/>
              </a:spcBef>
              <a:spcAft>
                <a:spcPts val="0"/>
              </a:spcAft>
              <a:buNone/>
            </a:pPr>
            <a:r>
              <a:rPr lang="it" sz="1100" b="1">
                <a:solidFill>
                  <a:srgbClr val="FFFFFF"/>
                </a:solidFill>
              </a:rPr>
              <a:t>Gli interventi con il Sismabonus passano al 110%</a:t>
            </a:r>
            <a:endParaRPr sz="1100" b="1">
              <a:solidFill>
                <a:srgbClr val="FFFFFF"/>
              </a:solidFill>
            </a:endParaRPr>
          </a:p>
          <a:p>
            <a:pPr marL="0" lvl="0" indent="0" algn="l" rtl="0">
              <a:lnSpc>
                <a:spcPct val="115000"/>
              </a:lnSpc>
              <a:spcBef>
                <a:spcPts val="0"/>
              </a:spcBef>
              <a:spcAft>
                <a:spcPts val="0"/>
              </a:spcAft>
              <a:buNone/>
            </a:pPr>
            <a:endParaRPr sz="1100" b="1">
              <a:solidFill>
                <a:srgbClr val="FFFFFF"/>
              </a:solidFill>
            </a:endParaRPr>
          </a:p>
          <a:p>
            <a:pPr marL="457200" lvl="0" indent="0" algn="l" rtl="0">
              <a:lnSpc>
                <a:spcPct val="115000"/>
              </a:lnSpc>
              <a:spcBef>
                <a:spcPts val="0"/>
              </a:spcBef>
              <a:spcAft>
                <a:spcPts val="0"/>
              </a:spcAft>
              <a:buNone/>
            </a:pPr>
            <a:r>
              <a:rPr lang="it" sz="1000">
                <a:solidFill>
                  <a:srgbClr val="FFFFFF"/>
                </a:solidFill>
              </a:rPr>
              <a:t>Il </a:t>
            </a:r>
            <a:r>
              <a:rPr lang="it" sz="1000" b="1">
                <a:solidFill>
                  <a:srgbClr val="FFFFFF"/>
                </a:solidFill>
              </a:rPr>
              <a:t>Sismabonus</a:t>
            </a:r>
            <a:r>
              <a:rPr lang="it" sz="1000">
                <a:solidFill>
                  <a:srgbClr val="FFFFFF"/>
                </a:solidFill>
              </a:rPr>
              <a:t>, l’incentivo fiscale per la messa in sicurezza sismica degli edifici, sale con il </a:t>
            </a:r>
            <a:r>
              <a:rPr lang="it" sz="1000" b="1">
                <a:solidFill>
                  <a:srgbClr val="FFFFFF"/>
                </a:solidFill>
              </a:rPr>
              <a:t>Superbonus al 110% </a:t>
            </a:r>
            <a:r>
              <a:rPr lang="it" sz="1000">
                <a:solidFill>
                  <a:srgbClr val="FFFFFF"/>
                </a:solidFill>
              </a:rPr>
              <a:t>delle spese per gli </a:t>
            </a:r>
            <a:r>
              <a:rPr lang="it" sz="1000" b="1">
                <a:solidFill>
                  <a:srgbClr val="FFFFFF"/>
                </a:solidFill>
              </a:rPr>
              <a:t>immobili situati al di fuori della Zona 4.</a:t>
            </a:r>
            <a:endParaRPr sz="1000" b="1">
              <a:solidFill>
                <a:srgbClr val="FFFFFF"/>
              </a:solidFill>
            </a:endParaRPr>
          </a:p>
          <a:p>
            <a:pPr marL="457200" lvl="0" indent="0" algn="l" rtl="0">
              <a:lnSpc>
                <a:spcPct val="115000"/>
              </a:lnSpc>
              <a:spcBef>
                <a:spcPts val="0"/>
              </a:spcBef>
              <a:spcAft>
                <a:spcPts val="0"/>
              </a:spcAft>
              <a:buNone/>
            </a:pPr>
            <a:r>
              <a:rPr lang="it" sz="1000">
                <a:solidFill>
                  <a:srgbClr val="FFFFFF"/>
                </a:solidFill>
              </a:rPr>
              <a:t>Nel caso in cui si eseguano interventi di adeguamento sismico e si faccia ricorso alla cessione del credito ad un’impresa di assicurazione con contestuale stipula di una polizza a copertura del rischio di eventi calamitosi, la detrazione del TU sulle imposte e sui redditi passa al 90%.</a:t>
            </a:r>
            <a:endParaRPr sz="1000">
              <a:solidFill>
                <a:srgbClr val="FFFFFF"/>
              </a:solidFill>
            </a:endParaRPr>
          </a:p>
          <a:p>
            <a:pPr marL="457200" lvl="0" indent="0" algn="l" rtl="0">
              <a:lnSpc>
                <a:spcPct val="115000"/>
              </a:lnSpc>
              <a:spcBef>
                <a:spcPts val="0"/>
              </a:spcBef>
              <a:spcAft>
                <a:spcPts val="0"/>
              </a:spcAft>
              <a:buNone/>
            </a:pPr>
            <a:r>
              <a:rPr lang="it" sz="1000">
                <a:solidFill>
                  <a:srgbClr val="FFFFFF"/>
                </a:solidFill>
              </a:rPr>
              <a:t>				</a:t>
            </a:r>
            <a:endParaRPr sz="1000">
              <a:solidFill>
                <a:srgbClr val="FFFFFF"/>
              </a:solidFill>
            </a:endParaRPr>
          </a:p>
          <a:p>
            <a:pPr marL="457200" lvl="0" indent="0" algn="l" rtl="0">
              <a:lnSpc>
                <a:spcPct val="115000"/>
              </a:lnSpc>
              <a:spcBef>
                <a:spcPts val="1200"/>
              </a:spcBef>
              <a:spcAft>
                <a:spcPts val="0"/>
              </a:spcAft>
              <a:buNone/>
            </a:pPr>
            <a:r>
              <a:rPr lang="it" sz="1000">
                <a:solidFill>
                  <a:srgbClr val="FFFFFF"/>
                </a:solidFill>
              </a:rPr>
              <a:t>			</a:t>
            </a:r>
            <a:endParaRPr sz="1000">
              <a:solidFill>
                <a:srgbClr val="FFFFFF"/>
              </a:solidFill>
            </a:endParaRPr>
          </a:p>
          <a:p>
            <a:pPr marL="457200" lvl="0" indent="0" algn="l" rtl="0">
              <a:lnSpc>
                <a:spcPct val="115000"/>
              </a:lnSpc>
              <a:spcBef>
                <a:spcPts val="1200"/>
              </a:spcBef>
              <a:spcAft>
                <a:spcPts val="0"/>
              </a:spcAft>
              <a:buNone/>
            </a:pPr>
            <a:r>
              <a:rPr lang="it" sz="1000">
                <a:solidFill>
                  <a:srgbClr val="FFFFFF"/>
                </a:solidFill>
              </a:rPr>
              <a:t>		</a:t>
            </a:r>
            <a:endParaRPr sz="1000">
              <a:solidFill>
                <a:srgbClr val="FFFFFF"/>
              </a:solidFill>
            </a:endParaRPr>
          </a:p>
          <a:p>
            <a:pPr marL="457200" lvl="0" indent="0" algn="l" rtl="0">
              <a:lnSpc>
                <a:spcPct val="115000"/>
              </a:lnSpc>
              <a:spcBef>
                <a:spcPts val="1200"/>
              </a:spcBef>
              <a:spcAft>
                <a:spcPts val="0"/>
              </a:spcAft>
              <a:buNone/>
            </a:pPr>
            <a:r>
              <a:rPr lang="it" sz="1100">
                <a:solidFill>
                  <a:srgbClr val="FFFFFF"/>
                </a:solidFill>
              </a:rPr>
              <a:t>	 </a:t>
            </a:r>
            <a:r>
              <a:rPr lang="it" sz="900">
                <a:solidFill>
                  <a:srgbClr val="FFFFFF"/>
                </a:solidFill>
              </a:rPr>
              <a:t> 						</a:t>
            </a:r>
            <a:endParaRPr sz="900">
              <a:solidFill>
                <a:srgbClr val="FFFFFF"/>
              </a:solidFill>
            </a:endParaRPr>
          </a:p>
          <a:p>
            <a:pPr marL="0" lvl="0" indent="0" algn="l" rtl="0">
              <a:lnSpc>
                <a:spcPct val="115000"/>
              </a:lnSpc>
              <a:spcBef>
                <a:spcPts val="1200"/>
              </a:spcBef>
              <a:spcAft>
                <a:spcPts val="0"/>
              </a:spcAft>
              <a:buNone/>
            </a:pPr>
            <a:r>
              <a:rPr lang="it" sz="900">
                <a:solidFill>
                  <a:srgbClr val="FFFFFF"/>
                </a:solidFill>
              </a:rPr>
              <a:t>				</a:t>
            </a:r>
            <a:endParaRPr sz="900">
              <a:solidFill>
                <a:srgbClr val="FFFFFF"/>
              </a:solidFill>
            </a:endParaRPr>
          </a:p>
          <a:p>
            <a:pPr marL="0" lvl="0" indent="0" algn="l" rtl="0">
              <a:lnSpc>
                <a:spcPct val="93000"/>
              </a:lnSpc>
              <a:spcBef>
                <a:spcPts val="0"/>
              </a:spcBef>
              <a:spcAft>
                <a:spcPts val="0"/>
              </a:spcAft>
              <a:buNone/>
            </a:pPr>
            <a:r>
              <a:rPr lang="it" sz="900">
                <a:solidFill>
                  <a:srgbClr val="FFFFFF"/>
                </a:solidFill>
              </a:rPr>
              <a:t>			</a:t>
            </a:r>
            <a:endParaRPr sz="900">
              <a:solidFill>
                <a:srgbClr val="FFFFFF"/>
              </a:solidFill>
            </a:endParaRPr>
          </a:p>
          <a:p>
            <a:pPr marL="0" lvl="0" indent="0" algn="l" rtl="0">
              <a:lnSpc>
                <a:spcPct val="93000"/>
              </a:lnSpc>
              <a:spcBef>
                <a:spcPts val="0"/>
              </a:spcBef>
              <a:spcAft>
                <a:spcPts val="0"/>
              </a:spcAft>
              <a:buNone/>
            </a:pPr>
            <a:r>
              <a:rPr lang="it" sz="900">
                <a:solidFill>
                  <a:srgbClr val="FFFFFF"/>
                </a:solidFill>
              </a:rPr>
              <a:t>		</a:t>
            </a:r>
            <a:endParaRPr sz="900">
              <a:solidFill>
                <a:srgbClr val="FFFFFF"/>
              </a:solidFill>
            </a:endParaRPr>
          </a:p>
          <a:p>
            <a:pPr marL="0" lvl="0" indent="0" algn="l" rtl="0">
              <a:lnSpc>
                <a:spcPct val="93000"/>
              </a:lnSpc>
              <a:spcBef>
                <a:spcPts val="0"/>
              </a:spcBef>
              <a:spcAft>
                <a:spcPts val="0"/>
              </a:spcAft>
              <a:buNone/>
            </a:pPr>
            <a:r>
              <a:rPr lang="it" sz="900">
                <a:solidFill>
                  <a:srgbClr val="FFFFFF"/>
                </a:solidFill>
              </a:rPr>
              <a:t>	 </a:t>
            </a:r>
            <a:endParaRPr sz="900">
              <a:solidFill>
                <a:srgbClr val="FFFFFF"/>
              </a:solidFill>
            </a:endParaRPr>
          </a:p>
          <a:p>
            <a:pPr marL="0" lvl="0" indent="0" algn="l" rtl="0">
              <a:spcBef>
                <a:spcPts val="0"/>
              </a:spcBef>
              <a:spcAft>
                <a:spcPts val="0"/>
              </a:spcAft>
              <a:buNone/>
            </a:pPr>
            <a:endParaRPr sz="900" b="1">
              <a:solidFill>
                <a:srgbClr val="FFFFFF"/>
              </a:solidFill>
            </a:endParaRPr>
          </a:p>
        </p:txBody>
      </p:sp>
      <p:pic>
        <p:nvPicPr>
          <p:cNvPr id="298" name="Google Shape;298;p26"/>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299" name="Google Shape;299;p26"/>
          <p:cNvSpPr txBox="1"/>
          <p:nvPr/>
        </p:nvSpPr>
        <p:spPr>
          <a:xfrm>
            <a:off x="2200125" y="4697275"/>
            <a:ext cx="58161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14338" name="Picture 2">
            <a:extLst>
              <a:ext uri="{FF2B5EF4-FFF2-40B4-BE49-F238E27FC236}">
                <a16:creationId xmlns:a16="http://schemas.microsoft.com/office/drawing/2014/main" id="{244FB349-C69C-45DC-8E69-91021E3B8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7"/>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p27"/>
          <p:cNvPicPr preferRelativeResize="0"/>
          <p:nvPr/>
        </p:nvPicPr>
        <p:blipFill rotWithShape="1">
          <a:blip r:embed="rId3">
            <a:alphaModFix amt="20000"/>
          </a:blip>
          <a:srcRect t="5531" b="5540"/>
          <a:stretch/>
        </p:blipFill>
        <p:spPr>
          <a:xfrm>
            <a:off x="0" y="-477724"/>
            <a:ext cx="9144000" cy="6098958"/>
          </a:xfrm>
          <a:prstGeom prst="rect">
            <a:avLst/>
          </a:prstGeom>
          <a:noFill/>
          <a:ln>
            <a:noFill/>
          </a:ln>
        </p:spPr>
      </p:pic>
      <p:sp>
        <p:nvSpPr>
          <p:cNvPr id="306" name="Google Shape;306;p27"/>
          <p:cNvSpPr txBox="1">
            <a:spLocks noGrp="1"/>
          </p:cNvSpPr>
          <p:nvPr>
            <p:ph type="ctrTitle"/>
          </p:nvPr>
        </p:nvSpPr>
        <p:spPr>
          <a:xfrm>
            <a:off x="311700" y="766970"/>
            <a:ext cx="8520600" cy="51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1550" b="1" dirty="0">
                <a:solidFill>
                  <a:srgbClr val="0000FF"/>
                </a:solidFill>
              </a:rPr>
              <a:t>Superbonus 110%: le novità del Decreto Rilancio</a:t>
            </a:r>
            <a:endParaRPr sz="4300" b="1" dirty="0">
              <a:solidFill>
                <a:srgbClr val="0000FF"/>
              </a:solidFill>
            </a:endParaRPr>
          </a:p>
        </p:txBody>
      </p:sp>
      <p:sp>
        <p:nvSpPr>
          <p:cNvPr id="307" name="Google Shape;307;p27"/>
          <p:cNvSpPr txBox="1">
            <a:spLocks noGrp="1"/>
          </p:cNvSpPr>
          <p:nvPr>
            <p:ph type="subTitle" idx="1"/>
          </p:nvPr>
        </p:nvSpPr>
        <p:spPr>
          <a:xfrm>
            <a:off x="301473" y="1353028"/>
            <a:ext cx="7744200" cy="3852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 sz="1000" dirty="0">
                <a:solidFill>
                  <a:srgbClr val="FFFFFF"/>
                </a:solidFill>
              </a:rPr>
              <a:t>Per accedere all’incentivo previsto dal Sismabonus è necessaria una asseverazione redatta da un professionista incaricato che convalidi l’efficacia degli interventi nella riduzione del rischio sismico e la congruità delle spese sostenute.</a:t>
            </a:r>
            <a:r>
              <a:rPr lang="it" sz="1000" b="1" dirty="0">
                <a:solidFill>
                  <a:srgbClr val="FFFFFF"/>
                </a:solidFill>
              </a:rPr>
              <a:t>La pratica Sismabonus</a:t>
            </a:r>
            <a:r>
              <a:rPr lang="it" sz="1000" dirty="0">
                <a:solidFill>
                  <a:srgbClr val="FFFFFF"/>
                </a:solidFill>
              </a:rPr>
              <a:t> prevede quindi la valutazione della </a:t>
            </a:r>
            <a:r>
              <a:rPr lang="it" sz="1000" b="1" dirty="0">
                <a:solidFill>
                  <a:srgbClr val="FFFFFF"/>
                </a:solidFill>
              </a:rPr>
              <a:t>Classe di Rischio Sismico</a:t>
            </a:r>
            <a:r>
              <a:rPr lang="it" sz="1000" dirty="0">
                <a:solidFill>
                  <a:srgbClr val="FFFFFF"/>
                </a:solidFill>
              </a:rPr>
              <a:t> pre e post intervento e la compilazione dell’Allegato B del Decreto Sismabonus modificato il 9 Gennaio 2020.</a:t>
            </a:r>
            <a:endParaRPr sz="1000" dirty="0">
              <a:solidFill>
                <a:srgbClr val="FFFFFF"/>
              </a:solidFill>
            </a:endParaRPr>
          </a:p>
          <a:p>
            <a:pPr marL="0" lvl="0" indent="0" algn="l" rtl="0">
              <a:lnSpc>
                <a:spcPct val="115000"/>
              </a:lnSpc>
              <a:spcBef>
                <a:spcPts val="1200"/>
              </a:spcBef>
              <a:spcAft>
                <a:spcPts val="0"/>
              </a:spcAft>
              <a:buNone/>
            </a:pPr>
            <a:r>
              <a:rPr lang="it" sz="1200" b="1" dirty="0">
                <a:solidFill>
                  <a:srgbClr val="FFFFFF"/>
                </a:solidFill>
              </a:rPr>
              <a:t>Il Superbonus energetico si ottiene anche con l’APE</a:t>
            </a:r>
            <a:endParaRPr sz="1200" b="1" dirty="0">
              <a:solidFill>
                <a:srgbClr val="FFFFFF"/>
              </a:solidFill>
            </a:endParaRPr>
          </a:p>
          <a:p>
            <a:pPr marL="0" lvl="0" indent="0" algn="l" rtl="0">
              <a:lnSpc>
                <a:spcPct val="115000"/>
              </a:lnSpc>
              <a:spcBef>
                <a:spcPts val="1200"/>
              </a:spcBef>
              <a:spcAft>
                <a:spcPts val="0"/>
              </a:spcAft>
              <a:buNone/>
            </a:pPr>
            <a:r>
              <a:rPr lang="it" sz="1000" dirty="0">
                <a:solidFill>
                  <a:srgbClr val="FFFFFF"/>
                </a:solidFill>
              </a:rPr>
              <a:t>Per avere l’aliquota privilegiata del 110%, il Decreto specifica che gli interventi di riqualificazione energetica prima elencati dovranno essere tali da garantire l’incremento di almeno due classi energetiche per i condomini e le singole abitazioni sui quali verranno realizzati. Sarà necessario calcolare l’indice di prestazione energetica dell’edificio nella sua condizione originale e a valle del progetto di riqualificazione: l’EPgl post intervento dovrà essere tale da consentire all’edificio di guadagnare due classi di punteggio. Il salto di classe deve essere chiaramente dimostrato con la redazione dell’Attestato di Prestazione Energetica (APE) rilasciato da un tecnico abilitato. Inoltre, analogamente alla procedura finora seguita per gli interventi di riqualificazione di tipo Ecobonus, anche per i lavori per cui si vorrà sfruttare il Superbonus 110% dovrà essere trasmessa all’</a:t>
            </a:r>
            <a:r>
              <a:rPr lang="it" sz="1000" b="1" dirty="0">
                <a:solidFill>
                  <a:srgbClr val="FFFFFF"/>
                </a:solidFill>
              </a:rPr>
              <a:t>ENEA</a:t>
            </a:r>
            <a:r>
              <a:rPr lang="it" sz="1000" dirty="0">
                <a:solidFill>
                  <a:srgbClr val="FFFFFF"/>
                </a:solidFill>
              </a:rPr>
              <a:t> una copia della </a:t>
            </a:r>
            <a:r>
              <a:rPr lang="it" sz="1000" b="1" dirty="0">
                <a:solidFill>
                  <a:srgbClr val="FFFFFF"/>
                </a:solidFill>
              </a:rPr>
              <a:t>asseverazione che attesta la conformità dei lavori </a:t>
            </a:r>
            <a:r>
              <a:rPr lang="it" sz="1000" dirty="0">
                <a:solidFill>
                  <a:srgbClr val="FFFFFF"/>
                </a:solidFill>
              </a:rPr>
              <a:t>alle richieste della legge.</a:t>
            </a:r>
            <a:endParaRPr sz="1000" dirty="0">
              <a:solidFill>
                <a:srgbClr val="FFFFFF"/>
              </a:solidFill>
            </a:endParaRPr>
          </a:p>
          <a:p>
            <a:pPr marL="0" lvl="0" indent="0" algn="l" rtl="0">
              <a:lnSpc>
                <a:spcPct val="115000"/>
              </a:lnSpc>
              <a:spcBef>
                <a:spcPts val="1200"/>
              </a:spcBef>
              <a:spcAft>
                <a:spcPts val="0"/>
              </a:spcAft>
              <a:buNone/>
            </a:pPr>
            <a:r>
              <a:rPr lang="it" sz="1100" dirty="0">
                <a:solidFill>
                  <a:srgbClr val="FFFFFF"/>
                </a:solidFill>
              </a:rPr>
              <a:t>				</a:t>
            </a:r>
            <a:endParaRPr sz="1100" dirty="0">
              <a:solidFill>
                <a:srgbClr val="FFFFFF"/>
              </a:solidFill>
            </a:endParaRPr>
          </a:p>
          <a:p>
            <a:pPr marL="457200" lvl="0" indent="0" algn="l" rtl="0">
              <a:lnSpc>
                <a:spcPct val="115000"/>
              </a:lnSpc>
              <a:spcBef>
                <a:spcPts val="0"/>
              </a:spcBef>
              <a:spcAft>
                <a:spcPts val="0"/>
              </a:spcAft>
              <a:buNone/>
            </a:pPr>
            <a:r>
              <a:rPr lang="it" sz="1100" dirty="0">
                <a:solidFill>
                  <a:srgbClr val="FFFFFF"/>
                </a:solidFill>
              </a:rPr>
              <a:t>			</a:t>
            </a:r>
            <a:endParaRPr sz="1100" dirty="0">
              <a:solidFill>
                <a:srgbClr val="FFFFFF"/>
              </a:solidFill>
            </a:endParaRPr>
          </a:p>
          <a:p>
            <a:pPr marL="457200" lvl="0" indent="0" algn="l" rtl="0">
              <a:lnSpc>
                <a:spcPct val="115000"/>
              </a:lnSpc>
              <a:spcBef>
                <a:spcPts val="0"/>
              </a:spcBef>
              <a:spcAft>
                <a:spcPts val="0"/>
              </a:spcAft>
              <a:buNone/>
            </a:pPr>
            <a:r>
              <a:rPr lang="it" sz="1100" dirty="0">
                <a:solidFill>
                  <a:srgbClr val="FFFFFF"/>
                </a:solidFill>
              </a:rPr>
              <a:t>		</a:t>
            </a:r>
            <a:endParaRPr sz="1100" dirty="0">
              <a:solidFill>
                <a:srgbClr val="FFFFFF"/>
              </a:solidFill>
            </a:endParaRPr>
          </a:p>
          <a:p>
            <a:pPr marL="457200" lvl="0" indent="0" algn="l" rtl="0">
              <a:lnSpc>
                <a:spcPct val="115000"/>
              </a:lnSpc>
              <a:spcBef>
                <a:spcPts val="0"/>
              </a:spcBef>
              <a:spcAft>
                <a:spcPts val="0"/>
              </a:spcAft>
              <a:buNone/>
            </a:pPr>
            <a:r>
              <a:rPr lang="it" sz="1100" dirty="0">
                <a:solidFill>
                  <a:srgbClr val="FFFFFF"/>
                </a:solidFill>
              </a:rPr>
              <a:t>	 </a:t>
            </a:r>
            <a:endParaRPr sz="1100" b="1" dirty="0">
              <a:solidFill>
                <a:srgbClr val="FFFFFF"/>
              </a:solidFill>
            </a:endParaRPr>
          </a:p>
          <a:p>
            <a:pPr marL="457200" lvl="0" indent="0" algn="l" rtl="0">
              <a:lnSpc>
                <a:spcPct val="115000"/>
              </a:lnSpc>
              <a:spcBef>
                <a:spcPts val="1200"/>
              </a:spcBef>
              <a:spcAft>
                <a:spcPts val="0"/>
              </a:spcAft>
              <a:buNone/>
            </a:pPr>
            <a:r>
              <a:rPr lang="it" sz="1000" dirty="0">
                <a:solidFill>
                  <a:srgbClr val="FFFFFF"/>
                </a:solidFill>
              </a:rPr>
              <a:t>			</a:t>
            </a:r>
            <a:endParaRPr sz="1000" dirty="0">
              <a:solidFill>
                <a:srgbClr val="FFFFFF"/>
              </a:solidFill>
            </a:endParaRPr>
          </a:p>
          <a:p>
            <a:pPr marL="457200" lvl="0" indent="0" algn="l" rtl="0">
              <a:lnSpc>
                <a:spcPct val="115000"/>
              </a:lnSpc>
              <a:spcBef>
                <a:spcPts val="1200"/>
              </a:spcBef>
              <a:spcAft>
                <a:spcPts val="0"/>
              </a:spcAft>
              <a:buNone/>
            </a:pPr>
            <a:r>
              <a:rPr lang="it" sz="1000" dirty="0">
                <a:solidFill>
                  <a:srgbClr val="FFFFFF"/>
                </a:solidFill>
              </a:rPr>
              <a:t>		</a:t>
            </a:r>
            <a:endParaRPr sz="1000" dirty="0">
              <a:solidFill>
                <a:srgbClr val="FFFFFF"/>
              </a:solidFill>
            </a:endParaRPr>
          </a:p>
          <a:p>
            <a:pPr marL="457200" lvl="0" indent="0" algn="l" rtl="0">
              <a:lnSpc>
                <a:spcPct val="115000"/>
              </a:lnSpc>
              <a:spcBef>
                <a:spcPts val="1200"/>
              </a:spcBef>
              <a:spcAft>
                <a:spcPts val="0"/>
              </a:spcAft>
              <a:buNone/>
            </a:pPr>
            <a:r>
              <a:rPr lang="it" sz="1100" dirty="0">
                <a:solidFill>
                  <a:srgbClr val="FFFFFF"/>
                </a:solidFill>
              </a:rPr>
              <a:t>	 </a:t>
            </a:r>
            <a:r>
              <a:rPr lang="it" sz="900" dirty="0">
                <a:solidFill>
                  <a:srgbClr val="FFFFFF"/>
                </a:solidFill>
              </a:rPr>
              <a:t> 						</a:t>
            </a:r>
            <a:endParaRPr sz="900" dirty="0">
              <a:solidFill>
                <a:srgbClr val="FFFFFF"/>
              </a:solidFill>
            </a:endParaRPr>
          </a:p>
          <a:p>
            <a:pPr marL="0" lvl="0" indent="0" algn="l" rtl="0">
              <a:lnSpc>
                <a:spcPct val="115000"/>
              </a:lnSpc>
              <a:spcBef>
                <a:spcPts val="1200"/>
              </a:spcBef>
              <a:spcAft>
                <a:spcPts val="0"/>
              </a:spcAft>
              <a:buNone/>
            </a:pPr>
            <a:r>
              <a:rPr lang="it" sz="900" dirty="0">
                <a:solidFill>
                  <a:srgbClr val="FFFFFF"/>
                </a:solidFill>
              </a:rPr>
              <a:t>				</a:t>
            </a:r>
            <a:endParaRPr sz="900" dirty="0">
              <a:solidFill>
                <a:srgbClr val="FFFFFF"/>
              </a:solidFill>
            </a:endParaRPr>
          </a:p>
          <a:p>
            <a:pPr marL="0" lvl="0" indent="0" algn="l" rtl="0">
              <a:lnSpc>
                <a:spcPct val="93000"/>
              </a:lnSpc>
              <a:spcBef>
                <a:spcPts val="0"/>
              </a:spcBef>
              <a:spcAft>
                <a:spcPts val="0"/>
              </a:spcAft>
              <a:buNone/>
            </a:pPr>
            <a:r>
              <a:rPr lang="it" sz="900" dirty="0">
                <a:solidFill>
                  <a:srgbClr val="FFFFFF"/>
                </a:solidFill>
              </a:rPr>
              <a:t>			</a:t>
            </a:r>
            <a:endParaRPr sz="900" dirty="0">
              <a:solidFill>
                <a:srgbClr val="FFFFFF"/>
              </a:solidFill>
            </a:endParaRPr>
          </a:p>
          <a:p>
            <a:pPr marL="0" lvl="0" indent="0" algn="l" rtl="0">
              <a:lnSpc>
                <a:spcPct val="93000"/>
              </a:lnSpc>
              <a:spcBef>
                <a:spcPts val="0"/>
              </a:spcBef>
              <a:spcAft>
                <a:spcPts val="0"/>
              </a:spcAft>
              <a:buNone/>
            </a:pPr>
            <a:r>
              <a:rPr lang="it" sz="900" dirty="0">
                <a:solidFill>
                  <a:srgbClr val="FFFFFF"/>
                </a:solidFill>
              </a:rPr>
              <a:t>		</a:t>
            </a:r>
            <a:endParaRPr sz="900" dirty="0">
              <a:solidFill>
                <a:srgbClr val="FFFFFF"/>
              </a:solidFill>
            </a:endParaRPr>
          </a:p>
          <a:p>
            <a:pPr marL="0" lvl="0" indent="0" algn="l" rtl="0">
              <a:lnSpc>
                <a:spcPct val="93000"/>
              </a:lnSpc>
              <a:spcBef>
                <a:spcPts val="0"/>
              </a:spcBef>
              <a:spcAft>
                <a:spcPts val="0"/>
              </a:spcAft>
              <a:buNone/>
            </a:pPr>
            <a:r>
              <a:rPr lang="it" sz="900" dirty="0">
                <a:solidFill>
                  <a:srgbClr val="FFFFFF"/>
                </a:solidFill>
              </a:rPr>
              <a:t>	 </a:t>
            </a:r>
            <a:endParaRPr sz="900" dirty="0">
              <a:solidFill>
                <a:srgbClr val="FFFFFF"/>
              </a:solidFill>
            </a:endParaRPr>
          </a:p>
          <a:p>
            <a:pPr marL="0" lvl="0" indent="0" algn="l" rtl="0">
              <a:spcBef>
                <a:spcPts val="0"/>
              </a:spcBef>
              <a:spcAft>
                <a:spcPts val="0"/>
              </a:spcAft>
              <a:buNone/>
            </a:pPr>
            <a:endParaRPr sz="900" b="1" dirty="0">
              <a:solidFill>
                <a:srgbClr val="FFFFFF"/>
              </a:solidFill>
            </a:endParaRPr>
          </a:p>
        </p:txBody>
      </p:sp>
      <p:pic>
        <p:nvPicPr>
          <p:cNvPr id="309" name="Google Shape;309;p27"/>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310" name="Google Shape;310;p27"/>
          <p:cNvSpPr txBox="1"/>
          <p:nvPr/>
        </p:nvSpPr>
        <p:spPr>
          <a:xfrm>
            <a:off x="2157750" y="4697275"/>
            <a:ext cx="6016800" cy="4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15362" name="Picture 2">
            <a:extLst>
              <a:ext uri="{FF2B5EF4-FFF2-40B4-BE49-F238E27FC236}">
                <a16:creationId xmlns:a16="http://schemas.microsoft.com/office/drawing/2014/main" id="{E8128745-ED47-41BE-A323-798F36DD2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6" name="Google Shape;316;p28"/>
          <p:cNvPicPr preferRelativeResize="0"/>
          <p:nvPr/>
        </p:nvPicPr>
        <p:blipFill rotWithShape="1">
          <a:blip r:embed="rId3">
            <a:alphaModFix amt="18000"/>
          </a:blip>
          <a:srcRect t="5531" b="5540"/>
          <a:stretch/>
        </p:blipFill>
        <p:spPr>
          <a:xfrm>
            <a:off x="0" y="-477724"/>
            <a:ext cx="9144000" cy="6098958"/>
          </a:xfrm>
          <a:prstGeom prst="rect">
            <a:avLst/>
          </a:prstGeom>
          <a:noFill/>
          <a:ln>
            <a:noFill/>
          </a:ln>
        </p:spPr>
      </p:pic>
      <p:sp>
        <p:nvSpPr>
          <p:cNvPr id="317" name="Google Shape;317;p28"/>
          <p:cNvSpPr txBox="1">
            <a:spLocks noGrp="1"/>
          </p:cNvSpPr>
          <p:nvPr>
            <p:ph type="ctrTitle"/>
          </p:nvPr>
        </p:nvSpPr>
        <p:spPr>
          <a:xfrm>
            <a:off x="311700" y="659725"/>
            <a:ext cx="8520600" cy="51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sz="1550" b="1" dirty="0">
                <a:solidFill>
                  <a:srgbClr val="0000FF"/>
                </a:solidFill>
              </a:rPr>
              <a:t>Superbonus 110%: le novità del Decreto Rilancio</a:t>
            </a:r>
            <a:endParaRPr sz="4300" b="1" dirty="0">
              <a:solidFill>
                <a:srgbClr val="0000FF"/>
              </a:solidFill>
            </a:endParaRPr>
          </a:p>
        </p:txBody>
      </p:sp>
      <p:sp>
        <p:nvSpPr>
          <p:cNvPr id="318" name="Google Shape;318;p28"/>
          <p:cNvSpPr txBox="1">
            <a:spLocks noGrp="1"/>
          </p:cNvSpPr>
          <p:nvPr>
            <p:ph type="subTitle" idx="1"/>
          </p:nvPr>
        </p:nvSpPr>
        <p:spPr>
          <a:xfrm>
            <a:off x="311700" y="917725"/>
            <a:ext cx="7744200" cy="38529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it" sz="1200" b="1">
                <a:solidFill>
                  <a:srgbClr val="FFFFFF"/>
                </a:solidFill>
              </a:rPr>
              <a:t>Cessione del credito e sconto in fattura</a:t>
            </a:r>
            <a:endParaRPr sz="1200" b="1">
              <a:solidFill>
                <a:srgbClr val="FFFFFF"/>
              </a:solidFill>
            </a:endParaRPr>
          </a:p>
          <a:p>
            <a:pPr marL="0" lvl="0" indent="0" algn="l" rtl="0">
              <a:lnSpc>
                <a:spcPct val="115000"/>
              </a:lnSpc>
              <a:spcBef>
                <a:spcPts val="1200"/>
              </a:spcBef>
              <a:spcAft>
                <a:spcPts val="0"/>
              </a:spcAft>
              <a:buNone/>
            </a:pPr>
            <a:r>
              <a:rPr lang="it" sz="1000">
                <a:solidFill>
                  <a:srgbClr val="FFFFFF"/>
                </a:solidFill>
              </a:rPr>
              <a:t>Abbiamo visto che, in fase di dichiarazione dei redditi, il recupero di quanto sostenuto potrà essere effettuato con 5 quote annuali di pari importo.</a:t>
            </a:r>
            <a:endParaRPr sz="1000">
              <a:solidFill>
                <a:srgbClr val="FFFFFF"/>
              </a:solidFill>
            </a:endParaRPr>
          </a:p>
          <a:p>
            <a:pPr marL="0" lvl="0" indent="0" algn="l" rtl="0">
              <a:lnSpc>
                <a:spcPct val="115000"/>
              </a:lnSpc>
              <a:spcBef>
                <a:spcPts val="0"/>
              </a:spcBef>
              <a:spcAft>
                <a:spcPts val="0"/>
              </a:spcAft>
              <a:buNone/>
            </a:pPr>
            <a:endParaRPr sz="1000">
              <a:solidFill>
                <a:srgbClr val="FFFFFF"/>
              </a:solidFill>
            </a:endParaRPr>
          </a:p>
          <a:p>
            <a:pPr marL="0" lvl="0" indent="0" algn="l" rtl="0">
              <a:lnSpc>
                <a:spcPct val="115000"/>
              </a:lnSpc>
              <a:spcBef>
                <a:spcPts val="0"/>
              </a:spcBef>
              <a:spcAft>
                <a:spcPts val="0"/>
              </a:spcAft>
              <a:buNone/>
            </a:pPr>
            <a:r>
              <a:rPr lang="it" sz="1000">
                <a:solidFill>
                  <a:srgbClr val="FFFFFF"/>
                </a:solidFill>
              </a:rPr>
              <a:t>L’ostacolo principale all’esecuzione dei lavori rimane sempre il soggetto incapiente o chi non può usufruire della detrazione fiscale, che spesso scoraggia le decisioni favorevoli dell’assemblea condominiale e non consente al gruppo di trarre vantaggio dall’investimento.</a:t>
            </a:r>
            <a:endParaRPr sz="1000">
              <a:solidFill>
                <a:srgbClr val="FFFFFF"/>
              </a:solidFill>
            </a:endParaRPr>
          </a:p>
          <a:p>
            <a:pPr marL="0" lvl="0" indent="0" algn="l" rtl="0">
              <a:lnSpc>
                <a:spcPct val="115000"/>
              </a:lnSpc>
              <a:spcBef>
                <a:spcPts val="0"/>
              </a:spcBef>
              <a:spcAft>
                <a:spcPts val="0"/>
              </a:spcAft>
              <a:buNone/>
            </a:pPr>
            <a:endParaRPr sz="1000">
              <a:solidFill>
                <a:srgbClr val="FFFFFF"/>
              </a:solidFill>
            </a:endParaRPr>
          </a:p>
          <a:p>
            <a:pPr marL="0" lvl="0" indent="0" algn="l" rtl="0">
              <a:lnSpc>
                <a:spcPct val="115000"/>
              </a:lnSpc>
              <a:spcBef>
                <a:spcPts val="0"/>
              </a:spcBef>
              <a:spcAft>
                <a:spcPts val="0"/>
              </a:spcAft>
              <a:buNone/>
            </a:pPr>
            <a:r>
              <a:rPr lang="it" sz="1000">
                <a:solidFill>
                  <a:srgbClr val="FFFFFF"/>
                </a:solidFill>
              </a:rPr>
              <a:t>Una novità molto interessante del decreto rilancio è la possibilità di usufruire nel Superbonus della </a:t>
            </a:r>
            <a:r>
              <a:rPr lang="it" sz="1000" b="1">
                <a:solidFill>
                  <a:srgbClr val="FFFFFF"/>
                </a:solidFill>
              </a:rPr>
              <a:t>Cessione del credito</a:t>
            </a:r>
            <a:r>
              <a:rPr lang="it" sz="1000">
                <a:solidFill>
                  <a:srgbClr val="FFFFFF"/>
                </a:solidFill>
              </a:rPr>
              <a:t> oppure dello sconto in fattura e dare quindi l’opportunità a chi ha commissionato i lavori, di evitare di pagare immediatamente il corrispettivo dovuto. Alle stesse imprese poi è lasciata facoltà di </a:t>
            </a:r>
            <a:r>
              <a:rPr lang="it" sz="1000" b="1">
                <a:solidFill>
                  <a:srgbClr val="FFFFFF"/>
                </a:solidFill>
              </a:rPr>
              <a:t>recuperare direttamente questo credito di imposta</a:t>
            </a:r>
            <a:r>
              <a:rPr lang="it" sz="1000">
                <a:solidFill>
                  <a:srgbClr val="FFFFFF"/>
                </a:solidFill>
              </a:rPr>
              <a:t>, oppure di </a:t>
            </a:r>
            <a:r>
              <a:rPr lang="it" sz="1000" b="1">
                <a:solidFill>
                  <a:srgbClr val="FFFFFF"/>
                </a:solidFill>
              </a:rPr>
              <a:t>cederlo ad un altro soggetto, come ad esempio una banca.</a:t>
            </a:r>
            <a:endParaRPr sz="1000" b="1">
              <a:solidFill>
                <a:srgbClr val="FFFFFF"/>
              </a:solidFill>
            </a:endParaRPr>
          </a:p>
          <a:p>
            <a:pPr marL="0" lvl="0" indent="0" algn="l" rtl="0">
              <a:lnSpc>
                <a:spcPct val="115000"/>
              </a:lnSpc>
              <a:spcBef>
                <a:spcPts val="0"/>
              </a:spcBef>
              <a:spcAft>
                <a:spcPts val="0"/>
              </a:spcAft>
              <a:buNone/>
            </a:pPr>
            <a:endParaRPr sz="1000">
              <a:solidFill>
                <a:srgbClr val="FFFFFF"/>
              </a:solidFill>
            </a:endParaRPr>
          </a:p>
          <a:p>
            <a:pPr marL="0" lvl="0" indent="0" algn="l" rtl="0">
              <a:lnSpc>
                <a:spcPct val="115000"/>
              </a:lnSpc>
              <a:spcBef>
                <a:spcPts val="0"/>
              </a:spcBef>
              <a:spcAft>
                <a:spcPts val="0"/>
              </a:spcAft>
              <a:buNone/>
            </a:pPr>
            <a:r>
              <a:rPr lang="it" sz="1000">
                <a:solidFill>
                  <a:srgbClr val="FFFFFF"/>
                </a:solidFill>
              </a:rPr>
              <a:t>Ricordiamo che cessione del credito e sconto in fattura saranno possibili anche per lavori previsti da altre agevolazioni fiscali, come ad esempio il Bonus Facciate, attualmente tale detrazione è pari al 90% della spesa sostenuta per il rifacimento delle facciate dell'edificio.</a:t>
            </a:r>
            <a:endParaRPr sz="1000">
              <a:solidFill>
                <a:srgbClr val="FFFFFF"/>
              </a:solidFill>
            </a:endParaRPr>
          </a:p>
          <a:p>
            <a:pPr marL="0" lvl="0" indent="0" algn="l" rtl="0">
              <a:lnSpc>
                <a:spcPct val="115000"/>
              </a:lnSpc>
              <a:spcBef>
                <a:spcPts val="1200"/>
              </a:spcBef>
              <a:spcAft>
                <a:spcPts val="0"/>
              </a:spcAft>
              <a:buNone/>
            </a:pPr>
            <a:endParaRPr sz="1000">
              <a:solidFill>
                <a:srgbClr val="FFFFFF"/>
              </a:solidFill>
            </a:endParaRPr>
          </a:p>
          <a:p>
            <a:pPr marL="0" lvl="0" indent="0" algn="l" rtl="0">
              <a:lnSpc>
                <a:spcPct val="115000"/>
              </a:lnSpc>
              <a:spcBef>
                <a:spcPts val="1200"/>
              </a:spcBef>
              <a:spcAft>
                <a:spcPts val="0"/>
              </a:spcAft>
              <a:buNone/>
            </a:pPr>
            <a:r>
              <a:rPr lang="it" sz="1100">
                <a:solidFill>
                  <a:srgbClr val="FFFFFF"/>
                </a:solidFill>
              </a:rPr>
              <a:t>				</a:t>
            </a:r>
            <a:endParaRPr sz="1100">
              <a:solidFill>
                <a:srgbClr val="FFFFFF"/>
              </a:solidFill>
            </a:endParaRPr>
          </a:p>
          <a:p>
            <a:pPr marL="457200" lvl="0" indent="0" algn="l" rtl="0">
              <a:lnSpc>
                <a:spcPct val="115000"/>
              </a:lnSpc>
              <a:spcBef>
                <a:spcPts val="0"/>
              </a:spcBef>
              <a:spcAft>
                <a:spcPts val="0"/>
              </a:spcAft>
              <a:buNone/>
            </a:pPr>
            <a:r>
              <a:rPr lang="it" sz="1100">
                <a:solidFill>
                  <a:srgbClr val="FFFFFF"/>
                </a:solidFill>
              </a:rPr>
              <a:t>			</a:t>
            </a:r>
            <a:endParaRPr sz="1100">
              <a:solidFill>
                <a:srgbClr val="FFFFFF"/>
              </a:solidFill>
            </a:endParaRPr>
          </a:p>
          <a:p>
            <a:pPr marL="457200" lvl="0" indent="0" algn="l" rtl="0">
              <a:lnSpc>
                <a:spcPct val="115000"/>
              </a:lnSpc>
              <a:spcBef>
                <a:spcPts val="0"/>
              </a:spcBef>
              <a:spcAft>
                <a:spcPts val="0"/>
              </a:spcAft>
              <a:buNone/>
            </a:pPr>
            <a:r>
              <a:rPr lang="it" sz="1100">
                <a:solidFill>
                  <a:srgbClr val="FFFFFF"/>
                </a:solidFill>
              </a:rPr>
              <a:t>		</a:t>
            </a:r>
            <a:endParaRPr sz="1100">
              <a:solidFill>
                <a:srgbClr val="FFFFFF"/>
              </a:solidFill>
            </a:endParaRPr>
          </a:p>
          <a:p>
            <a:pPr marL="457200" lvl="0" indent="0" algn="l" rtl="0">
              <a:lnSpc>
                <a:spcPct val="115000"/>
              </a:lnSpc>
              <a:spcBef>
                <a:spcPts val="0"/>
              </a:spcBef>
              <a:spcAft>
                <a:spcPts val="0"/>
              </a:spcAft>
              <a:buNone/>
            </a:pPr>
            <a:r>
              <a:rPr lang="it" sz="1100">
                <a:solidFill>
                  <a:srgbClr val="FFFFFF"/>
                </a:solidFill>
              </a:rPr>
              <a:t>	 </a:t>
            </a:r>
            <a:endParaRPr sz="1100" b="1">
              <a:solidFill>
                <a:srgbClr val="FFFFFF"/>
              </a:solidFill>
            </a:endParaRPr>
          </a:p>
          <a:p>
            <a:pPr marL="457200" lvl="0" indent="0" algn="l" rtl="0">
              <a:lnSpc>
                <a:spcPct val="115000"/>
              </a:lnSpc>
              <a:spcBef>
                <a:spcPts val="1200"/>
              </a:spcBef>
              <a:spcAft>
                <a:spcPts val="0"/>
              </a:spcAft>
              <a:buNone/>
            </a:pPr>
            <a:r>
              <a:rPr lang="it" sz="1000">
                <a:solidFill>
                  <a:srgbClr val="FFFFFF"/>
                </a:solidFill>
              </a:rPr>
              <a:t>			</a:t>
            </a:r>
            <a:endParaRPr sz="1000">
              <a:solidFill>
                <a:srgbClr val="FFFFFF"/>
              </a:solidFill>
            </a:endParaRPr>
          </a:p>
          <a:p>
            <a:pPr marL="457200" lvl="0" indent="0" algn="l" rtl="0">
              <a:lnSpc>
                <a:spcPct val="115000"/>
              </a:lnSpc>
              <a:spcBef>
                <a:spcPts val="1200"/>
              </a:spcBef>
              <a:spcAft>
                <a:spcPts val="0"/>
              </a:spcAft>
              <a:buNone/>
            </a:pPr>
            <a:r>
              <a:rPr lang="it" sz="1000">
                <a:solidFill>
                  <a:srgbClr val="FFFFFF"/>
                </a:solidFill>
              </a:rPr>
              <a:t>		</a:t>
            </a:r>
            <a:endParaRPr sz="1000">
              <a:solidFill>
                <a:srgbClr val="FFFFFF"/>
              </a:solidFill>
            </a:endParaRPr>
          </a:p>
          <a:p>
            <a:pPr marL="457200" lvl="0" indent="0" algn="l" rtl="0">
              <a:lnSpc>
                <a:spcPct val="115000"/>
              </a:lnSpc>
              <a:spcBef>
                <a:spcPts val="1200"/>
              </a:spcBef>
              <a:spcAft>
                <a:spcPts val="0"/>
              </a:spcAft>
              <a:buNone/>
            </a:pPr>
            <a:r>
              <a:rPr lang="it" sz="1100">
                <a:solidFill>
                  <a:srgbClr val="FFFFFF"/>
                </a:solidFill>
              </a:rPr>
              <a:t>	 </a:t>
            </a:r>
            <a:r>
              <a:rPr lang="it" sz="900">
                <a:solidFill>
                  <a:srgbClr val="FFFFFF"/>
                </a:solidFill>
              </a:rPr>
              <a:t> 						</a:t>
            </a:r>
            <a:endParaRPr sz="900">
              <a:solidFill>
                <a:srgbClr val="FFFFFF"/>
              </a:solidFill>
            </a:endParaRPr>
          </a:p>
          <a:p>
            <a:pPr marL="0" lvl="0" indent="0" algn="l" rtl="0">
              <a:lnSpc>
                <a:spcPct val="115000"/>
              </a:lnSpc>
              <a:spcBef>
                <a:spcPts val="1200"/>
              </a:spcBef>
              <a:spcAft>
                <a:spcPts val="0"/>
              </a:spcAft>
              <a:buNone/>
            </a:pPr>
            <a:r>
              <a:rPr lang="it" sz="900">
                <a:solidFill>
                  <a:srgbClr val="FFFFFF"/>
                </a:solidFill>
              </a:rPr>
              <a:t>				</a:t>
            </a:r>
            <a:endParaRPr sz="900">
              <a:solidFill>
                <a:srgbClr val="FFFFFF"/>
              </a:solidFill>
            </a:endParaRPr>
          </a:p>
          <a:p>
            <a:pPr marL="0" lvl="0" indent="0" algn="l" rtl="0">
              <a:lnSpc>
                <a:spcPct val="93000"/>
              </a:lnSpc>
              <a:spcBef>
                <a:spcPts val="0"/>
              </a:spcBef>
              <a:spcAft>
                <a:spcPts val="0"/>
              </a:spcAft>
              <a:buNone/>
            </a:pPr>
            <a:r>
              <a:rPr lang="it" sz="900">
                <a:solidFill>
                  <a:srgbClr val="FFFFFF"/>
                </a:solidFill>
              </a:rPr>
              <a:t>			</a:t>
            </a:r>
            <a:endParaRPr sz="900">
              <a:solidFill>
                <a:srgbClr val="FFFFFF"/>
              </a:solidFill>
            </a:endParaRPr>
          </a:p>
          <a:p>
            <a:pPr marL="0" lvl="0" indent="0" algn="l" rtl="0">
              <a:lnSpc>
                <a:spcPct val="93000"/>
              </a:lnSpc>
              <a:spcBef>
                <a:spcPts val="0"/>
              </a:spcBef>
              <a:spcAft>
                <a:spcPts val="0"/>
              </a:spcAft>
              <a:buNone/>
            </a:pPr>
            <a:r>
              <a:rPr lang="it" sz="900">
                <a:solidFill>
                  <a:srgbClr val="FFFFFF"/>
                </a:solidFill>
              </a:rPr>
              <a:t>		</a:t>
            </a:r>
            <a:endParaRPr sz="900">
              <a:solidFill>
                <a:srgbClr val="FFFFFF"/>
              </a:solidFill>
            </a:endParaRPr>
          </a:p>
          <a:p>
            <a:pPr marL="0" lvl="0" indent="0" algn="l" rtl="0">
              <a:lnSpc>
                <a:spcPct val="93000"/>
              </a:lnSpc>
              <a:spcBef>
                <a:spcPts val="0"/>
              </a:spcBef>
              <a:spcAft>
                <a:spcPts val="0"/>
              </a:spcAft>
              <a:buNone/>
            </a:pPr>
            <a:r>
              <a:rPr lang="it" sz="900">
                <a:solidFill>
                  <a:srgbClr val="FFFFFF"/>
                </a:solidFill>
              </a:rPr>
              <a:t>	 </a:t>
            </a:r>
            <a:endParaRPr sz="900">
              <a:solidFill>
                <a:srgbClr val="FFFFFF"/>
              </a:solidFill>
            </a:endParaRPr>
          </a:p>
          <a:p>
            <a:pPr marL="0" lvl="0" indent="0" algn="l" rtl="0">
              <a:spcBef>
                <a:spcPts val="0"/>
              </a:spcBef>
              <a:spcAft>
                <a:spcPts val="0"/>
              </a:spcAft>
              <a:buNone/>
            </a:pPr>
            <a:endParaRPr sz="900" b="1">
              <a:solidFill>
                <a:srgbClr val="FFFFFF"/>
              </a:solidFill>
            </a:endParaRPr>
          </a:p>
        </p:txBody>
      </p:sp>
      <p:pic>
        <p:nvPicPr>
          <p:cNvPr id="320" name="Google Shape;320;p28"/>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321" name="Google Shape;321;p28"/>
          <p:cNvSpPr txBox="1"/>
          <p:nvPr/>
        </p:nvSpPr>
        <p:spPr>
          <a:xfrm>
            <a:off x="2438325" y="4697275"/>
            <a:ext cx="5577900" cy="4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16386" name="Picture 2">
            <a:extLst>
              <a:ext uri="{FF2B5EF4-FFF2-40B4-BE49-F238E27FC236}">
                <a16:creationId xmlns:a16="http://schemas.microsoft.com/office/drawing/2014/main" id="{F1122828-3CD1-476C-8EA2-FBAADA861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9"/>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Google Shape;327;p29"/>
          <p:cNvPicPr preferRelativeResize="0"/>
          <p:nvPr/>
        </p:nvPicPr>
        <p:blipFill rotWithShape="1">
          <a:blip r:embed="rId3">
            <a:alphaModFix amt="11000"/>
          </a:blip>
          <a:srcRect t="5531" b="5540"/>
          <a:stretch/>
        </p:blipFill>
        <p:spPr>
          <a:xfrm>
            <a:off x="0" y="-477724"/>
            <a:ext cx="9144000" cy="6098959"/>
          </a:xfrm>
          <a:prstGeom prst="rect">
            <a:avLst/>
          </a:prstGeom>
          <a:noFill/>
          <a:ln>
            <a:noFill/>
          </a:ln>
        </p:spPr>
      </p:pic>
      <p:sp>
        <p:nvSpPr>
          <p:cNvPr id="328" name="Google Shape;328;p29"/>
          <p:cNvSpPr txBox="1">
            <a:spLocks noGrp="1"/>
          </p:cNvSpPr>
          <p:nvPr>
            <p:ph type="title"/>
          </p:nvPr>
        </p:nvSpPr>
        <p:spPr>
          <a:xfrm>
            <a:off x="311700" y="77346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329" name="Google Shape;329;p29"/>
          <p:cNvSpPr txBox="1">
            <a:spLocks noGrp="1"/>
          </p:cNvSpPr>
          <p:nvPr>
            <p:ph type="body" idx="1"/>
          </p:nvPr>
        </p:nvSpPr>
        <p:spPr>
          <a:xfrm>
            <a:off x="311700" y="1482469"/>
            <a:ext cx="8520600" cy="34164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it" sz="2100" b="1" dirty="0">
                <a:solidFill>
                  <a:srgbClr val="FFFFFF"/>
                </a:solidFill>
              </a:rPr>
              <a:t>FONDO EMERGENZE IMPRESE E </a:t>
            </a:r>
            <a:endParaRPr sz="2100" b="1" dirty="0">
              <a:solidFill>
                <a:srgbClr val="FFFFFF"/>
              </a:solidFill>
            </a:endParaRPr>
          </a:p>
          <a:p>
            <a:pPr marL="0" lvl="0" indent="0" algn="l" rtl="0">
              <a:lnSpc>
                <a:spcPct val="90000"/>
              </a:lnSpc>
              <a:spcBef>
                <a:spcPts val="1600"/>
              </a:spcBef>
              <a:spcAft>
                <a:spcPts val="0"/>
              </a:spcAft>
              <a:buNone/>
            </a:pPr>
            <a:r>
              <a:rPr lang="it" sz="2100" b="1" dirty="0">
                <a:solidFill>
                  <a:srgbClr val="FFFFFF"/>
                </a:solidFill>
              </a:rPr>
              <a:t>ISTITUZIONI CULTURALI</a:t>
            </a:r>
            <a:r>
              <a:rPr lang="it" sz="1100" dirty="0">
                <a:solidFill>
                  <a:srgbClr val="FFFFFF"/>
                </a:solidFill>
              </a:rPr>
              <a:t>		</a:t>
            </a:r>
            <a:r>
              <a:rPr lang="it" sz="1100" dirty="0">
                <a:solidFill>
                  <a:schemeClr val="dk1"/>
                </a:solidFill>
              </a:rPr>
              <a:t>			</a:t>
            </a:r>
            <a:endParaRPr sz="1100" dirty="0">
              <a:solidFill>
                <a:schemeClr val="dk1"/>
              </a:solidFill>
            </a:endParaRPr>
          </a:p>
          <a:p>
            <a:pPr marL="0" lvl="0" indent="0" algn="l" rtl="0">
              <a:spcBef>
                <a:spcPts val="1600"/>
              </a:spcBef>
              <a:spcAft>
                <a:spcPts val="0"/>
              </a:spcAft>
              <a:buNone/>
            </a:pPr>
            <a:endParaRPr sz="1100" dirty="0">
              <a:solidFill>
                <a:schemeClr val="dk1"/>
              </a:solidFill>
            </a:endParaRPr>
          </a:p>
          <a:p>
            <a:pPr marL="457200" lvl="0" indent="-304800" algn="l" rtl="0">
              <a:spcBef>
                <a:spcPts val="1600"/>
              </a:spcBef>
              <a:spcAft>
                <a:spcPts val="0"/>
              </a:spcAft>
              <a:buClr>
                <a:srgbClr val="FFFFFF"/>
              </a:buClr>
              <a:buSzPts val="1200"/>
              <a:buChar char="●"/>
            </a:pPr>
            <a:r>
              <a:rPr lang="it" sz="1200" b="1" dirty="0">
                <a:solidFill>
                  <a:srgbClr val="0000FF"/>
                </a:solidFill>
              </a:rPr>
              <a:t>150 milioni di EURO</a:t>
            </a:r>
            <a:r>
              <a:rPr lang="it" sz="1200" dirty="0">
                <a:solidFill>
                  <a:srgbClr val="0000FF"/>
                </a:solidFill>
              </a:rPr>
              <a:t>.</a:t>
            </a:r>
            <a:r>
              <a:rPr lang="it" sz="1200" dirty="0">
                <a:solidFill>
                  <a:schemeClr val="dk1"/>
                </a:solidFill>
              </a:rPr>
              <a:t> </a:t>
            </a:r>
            <a:r>
              <a:rPr lang="it" sz="1200" dirty="0">
                <a:solidFill>
                  <a:srgbClr val="FFFFFF"/>
                </a:solidFill>
              </a:rPr>
              <a:t>Per sostegno </a:t>
            </a:r>
            <a:r>
              <a:rPr lang="it" sz="1200" b="1" dirty="0">
                <a:solidFill>
                  <a:srgbClr val="FFFFFF"/>
                </a:solidFill>
              </a:rPr>
              <a:t>librerie filiera editoria, musei, istituti e luoghi della cultura</a:t>
            </a:r>
            <a:r>
              <a:rPr lang="it" sz="1200" dirty="0">
                <a:solidFill>
                  <a:schemeClr val="dk1"/>
                </a:solidFill>
              </a:rPr>
              <a:t> </a:t>
            </a:r>
            <a:endParaRPr sz="1200" dirty="0">
              <a:solidFill>
                <a:schemeClr val="dk1"/>
              </a:solidFill>
            </a:endParaRPr>
          </a:p>
          <a:p>
            <a:pPr marL="457200" lvl="0" indent="0" algn="l" rtl="0">
              <a:spcBef>
                <a:spcPts val="1200"/>
              </a:spcBef>
              <a:spcAft>
                <a:spcPts val="0"/>
              </a:spcAft>
              <a:buNone/>
            </a:pPr>
            <a:r>
              <a:rPr lang="it" sz="1200" dirty="0">
                <a:solidFill>
                  <a:srgbClr val="FFFFFF"/>
                </a:solidFill>
              </a:rPr>
              <a:t>non appartenenti allo Stato, alle RegionI e agli altri enti territoriali</a:t>
            </a:r>
            <a:endParaRPr sz="1200" dirty="0">
              <a:solidFill>
                <a:srgbClr val="FFFFFF"/>
              </a:solidFill>
            </a:endParaRPr>
          </a:p>
          <a:p>
            <a:pPr marL="0" lvl="0" indent="0" algn="l" rtl="0">
              <a:spcBef>
                <a:spcPts val="1200"/>
              </a:spcBef>
              <a:spcAft>
                <a:spcPts val="0"/>
              </a:spcAft>
              <a:buNone/>
            </a:pPr>
            <a:endParaRPr sz="1200" dirty="0">
              <a:solidFill>
                <a:srgbClr val="FFFFFF"/>
              </a:solidFill>
            </a:endParaRPr>
          </a:p>
          <a:p>
            <a:pPr marL="457200" lvl="0" indent="-304800" algn="l" rtl="0">
              <a:spcBef>
                <a:spcPts val="1200"/>
              </a:spcBef>
              <a:spcAft>
                <a:spcPts val="0"/>
              </a:spcAft>
              <a:buClr>
                <a:srgbClr val="FFFFFF"/>
              </a:buClr>
              <a:buSzPts val="1200"/>
              <a:buChar char="●"/>
            </a:pPr>
            <a:r>
              <a:rPr lang="it" sz="1200" dirty="0">
                <a:solidFill>
                  <a:srgbClr val="FFFFFF"/>
                </a:solidFill>
              </a:rPr>
              <a:t>Destinato al </a:t>
            </a:r>
            <a:r>
              <a:rPr lang="it" sz="1200" b="1" dirty="0">
                <a:solidFill>
                  <a:srgbClr val="FFFFFF"/>
                </a:solidFill>
              </a:rPr>
              <a:t>ristoro delle perdite</a:t>
            </a:r>
            <a:r>
              <a:rPr lang="it" sz="1200" dirty="0">
                <a:solidFill>
                  <a:srgbClr val="FFFFFF"/>
                </a:solidFill>
              </a:rPr>
              <a:t> derivanti dall’annullamento di spettacoli, fiere congressi e mostre</a:t>
            </a:r>
            <a:endParaRPr sz="1200" dirty="0">
              <a:solidFill>
                <a:srgbClr val="FFFFFF"/>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200" dirty="0">
              <a:solidFill>
                <a:schemeClr val="dk1"/>
              </a:solidFill>
            </a:endParaRPr>
          </a:p>
          <a:p>
            <a:pPr marL="0" lvl="0" indent="0" algn="l" rtl="0">
              <a:spcBef>
                <a:spcPts val="1200"/>
              </a:spcBef>
              <a:spcAft>
                <a:spcPts val="0"/>
              </a:spcAft>
              <a:buNone/>
            </a:pPr>
            <a:r>
              <a:rPr lang="it" sz="1200" dirty="0">
                <a:solidFill>
                  <a:schemeClr val="dk1"/>
                </a:solidFill>
              </a:rPr>
              <a:t>					</a:t>
            </a:r>
            <a:endParaRPr sz="1200" dirty="0">
              <a:solidFill>
                <a:schemeClr val="dk1"/>
              </a:solidFill>
            </a:endParaRPr>
          </a:p>
          <a:p>
            <a:pPr marL="0" lvl="0" indent="0" algn="l" rtl="0">
              <a:spcBef>
                <a:spcPts val="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2400" b="1"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1600"/>
              </a:spcAft>
              <a:buNone/>
            </a:pPr>
            <a:r>
              <a:rPr lang="it" sz="1100" dirty="0">
                <a:solidFill>
                  <a:schemeClr val="dk1"/>
                </a:solidFill>
              </a:rPr>
              <a:t>	 </a:t>
            </a:r>
            <a:endParaRPr dirty="0"/>
          </a:p>
        </p:txBody>
      </p:sp>
      <p:pic>
        <p:nvPicPr>
          <p:cNvPr id="331" name="Google Shape;331;p29"/>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332" name="Google Shape;332;p29"/>
          <p:cNvSpPr txBox="1"/>
          <p:nvPr/>
        </p:nvSpPr>
        <p:spPr>
          <a:xfrm>
            <a:off x="2345950" y="4703625"/>
            <a:ext cx="5766000" cy="4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17410" name="Picture 2">
            <a:extLst>
              <a:ext uri="{FF2B5EF4-FFF2-40B4-BE49-F238E27FC236}">
                <a16:creationId xmlns:a16="http://schemas.microsoft.com/office/drawing/2014/main" id="{D6D6E881-DC0F-408A-BD80-A10CDB87D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0"/>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8" name="Google Shape;338;p30"/>
          <p:cNvPicPr preferRelativeResize="0"/>
          <p:nvPr/>
        </p:nvPicPr>
        <p:blipFill rotWithShape="1">
          <a:blip r:embed="rId3">
            <a:alphaModFix amt="12000"/>
          </a:blip>
          <a:srcRect t="209" b="209"/>
          <a:stretch/>
        </p:blipFill>
        <p:spPr>
          <a:xfrm>
            <a:off x="0" y="-477724"/>
            <a:ext cx="9144000" cy="6098958"/>
          </a:xfrm>
          <a:prstGeom prst="rect">
            <a:avLst/>
          </a:prstGeom>
          <a:noFill/>
          <a:ln>
            <a:noFill/>
          </a:ln>
        </p:spPr>
      </p:pic>
      <p:sp>
        <p:nvSpPr>
          <p:cNvPr id="339" name="Google Shape;339;p30"/>
          <p:cNvSpPr txBox="1">
            <a:spLocks noGrp="1"/>
          </p:cNvSpPr>
          <p:nvPr>
            <p:ph type="title"/>
          </p:nvPr>
        </p:nvSpPr>
        <p:spPr>
          <a:xfrm>
            <a:off x="311700" y="65386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340" name="Google Shape;340;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400" b="1">
                <a:solidFill>
                  <a:srgbClr val="FFFFFF"/>
                </a:solidFill>
              </a:rPr>
              <a:t>EDITORIA</a:t>
            </a:r>
            <a:r>
              <a:rPr lang="it" sz="1100" b="1">
                <a:solidFill>
                  <a:srgbClr val="FFFFFF"/>
                </a:solidFill>
              </a:rPr>
              <a:t> </a:t>
            </a:r>
            <a:endParaRPr sz="1100" b="1">
              <a:solidFill>
                <a:srgbClr val="FFFFFF"/>
              </a:solidFill>
            </a:endParaRPr>
          </a:p>
          <a:p>
            <a:pPr marL="457200" lvl="0" indent="-304800" algn="l" rtl="0">
              <a:spcBef>
                <a:spcPts val="1600"/>
              </a:spcBef>
              <a:spcAft>
                <a:spcPts val="0"/>
              </a:spcAft>
              <a:buClr>
                <a:srgbClr val="FFFFFF"/>
              </a:buClr>
              <a:buSzPts val="1200"/>
              <a:buChar char="●"/>
            </a:pPr>
            <a:r>
              <a:rPr lang="it" sz="1200" b="1">
                <a:solidFill>
                  <a:srgbClr val="FFFFFF"/>
                </a:solidFill>
              </a:rPr>
              <a:t>500 EURO </a:t>
            </a:r>
            <a:r>
              <a:rPr lang="it" sz="1200">
                <a:solidFill>
                  <a:srgbClr val="FFFFFF"/>
                </a:solidFill>
              </a:rPr>
              <a:t>una tantum per le edicole</a:t>
            </a:r>
            <a:endParaRPr sz="1200">
              <a:solidFill>
                <a:srgbClr val="FFFFFF"/>
              </a:solidFill>
            </a:endParaRPr>
          </a:p>
          <a:p>
            <a:pPr marL="2743200" lvl="0" indent="0" algn="l" rtl="0">
              <a:spcBef>
                <a:spcPts val="1200"/>
              </a:spcBef>
              <a:spcAft>
                <a:spcPts val="0"/>
              </a:spcAft>
              <a:buNone/>
            </a:pPr>
            <a:endParaRPr sz="1200">
              <a:solidFill>
                <a:srgbClr val="FFFFFF"/>
              </a:solidFill>
            </a:endParaRPr>
          </a:p>
          <a:p>
            <a:pPr marL="457200" lvl="0" indent="-304800" algn="l" rtl="0">
              <a:spcBef>
                <a:spcPts val="1200"/>
              </a:spcBef>
              <a:spcAft>
                <a:spcPts val="0"/>
              </a:spcAft>
              <a:buClr>
                <a:srgbClr val="FFFFFF"/>
              </a:buClr>
              <a:buSzPts val="1200"/>
              <a:buChar char="●"/>
            </a:pPr>
            <a:r>
              <a:rPr lang="it" sz="1200" b="1">
                <a:solidFill>
                  <a:srgbClr val="FFFFFF"/>
                </a:solidFill>
              </a:rPr>
              <a:t>8% sgravio </a:t>
            </a:r>
            <a:r>
              <a:rPr lang="it" sz="1200">
                <a:solidFill>
                  <a:srgbClr val="FFFFFF"/>
                </a:solidFill>
              </a:rPr>
              <a:t>fiscale della spesa sostenuta nel 2019 per l'acquisto della carta</a:t>
            </a:r>
            <a:endParaRPr sz="1200">
              <a:solidFill>
                <a:srgbClr val="FFFFFF"/>
              </a:solidFill>
            </a:endParaRPr>
          </a:p>
          <a:p>
            <a:pPr marL="2743200" lvl="0" indent="0" algn="l" rtl="0">
              <a:spcBef>
                <a:spcPts val="1200"/>
              </a:spcBef>
              <a:spcAft>
                <a:spcPts val="0"/>
              </a:spcAft>
              <a:buNone/>
            </a:pPr>
            <a:endParaRPr sz="1200">
              <a:solidFill>
                <a:srgbClr val="FFFFFF"/>
              </a:solidFill>
            </a:endParaRPr>
          </a:p>
          <a:p>
            <a:pPr marL="457200" lvl="0" indent="-304800" algn="l" rtl="0">
              <a:spcBef>
                <a:spcPts val="1200"/>
              </a:spcBef>
              <a:spcAft>
                <a:spcPts val="0"/>
              </a:spcAft>
              <a:buClr>
                <a:srgbClr val="FFFFFF"/>
              </a:buClr>
              <a:buSzPts val="1200"/>
              <a:buChar char="●"/>
            </a:pPr>
            <a:r>
              <a:rPr lang="it" sz="1200" b="1">
                <a:solidFill>
                  <a:srgbClr val="FFFFFF"/>
                </a:solidFill>
              </a:rPr>
              <a:t>50% l'importo massimo</a:t>
            </a:r>
            <a:r>
              <a:rPr lang="it" sz="1200">
                <a:solidFill>
                  <a:srgbClr val="FFFFFF"/>
                </a:solidFill>
              </a:rPr>
              <a:t> dell'investimento in campagne pubblicitarie ammesso al credito di imposta</a:t>
            </a:r>
            <a:endParaRPr sz="1200">
              <a:solidFill>
                <a:srgbClr val="FFFFFF"/>
              </a:solidFill>
            </a:endParaRPr>
          </a:p>
          <a:p>
            <a:pPr marL="0" lvl="0" indent="0" algn="l" rtl="0">
              <a:spcBef>
                <a:spcPts val="1200"/>
              </a:spcBef>
              <a:spcAft>
                <a:spcPts val="0"/>
              </a:spcAft>
              <a:buNone/>
            </a:pPr>
            <a:endParaRPr sz="1200">
              <a:solidFill>
                <a:srgbClr val="FFFFFF"/>
              </a:solidFill>
            </a:endParaRPr>
          </a:p>
          <a:p>
            <a:pPr marL="457200" lvl="0" indent="-304800" algn="l" rtl="0">
              <a:spcBef>
                <a:spcPts val="1200"/>
              </a:spcBef>
              <a:spcAft>
                <a:spcPts val="0"/>
              </a:spcAft>
              <a:buClr>
                <a:srgbClr val="FFFFFF"/>
              </a:buClr>
              <a:buSzPts val="1200"/>
              <a:buChar char="●"/>
            </a:pPr>
            <a:r>
              <a:rPr lang="it" sz="1200" b="1">
                <a:solidFill>
                  <a:srgbClr val="FFFFFF"/>
                </a:solidFill>
              </a:rPr>
              <a:t>solo per l’anno 2020, la percentuale di abbattimento  a titolo di forfetizzazione della resa per i giornali, periodici, esclusi quelli pornografici passa dall’80% al 95%</a:t>
            </a:r>
            <a:endParaRPr sz="1200" b="1">
              <a:solidFill>
                <a:srgbClr val="FFFFFF"/>
              </a:solidFill>
            </a:endParaRPr>
          </a:p>
          <a:p>
            <a:pPr marL="0" lvl="0" indent="0" algn="l" rtl="0">
              <a:spcBef>
                <a:spcPts val="120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160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1600"/>
              </a:spcBef>
              <a:spcAft>
                <a:spcPts val="1600"/>
              </a:spcAft>
              <a:buNone/>
            </a:pPr>
            <a:r>
              <a:rPr lang="it" sz="1100">
                <a:solidFill>
                  <a:srgbClr val="FFFFFF"/>
                </a:solidFill>
              </a:rPr>
              <a:t>	 </a:t>
            </a:r>
            <a:endParaRPr>
              <a:solidFill>
                <a:srgbClr val="FFFFFF"/>
              </a:solidFill>
            </a:endParaRPr>
          </a:p>
        </p:txBody>
      </p:sp>
      <p:pic>
        <p:nvPicPr>
          <p:cNvPr id="342" name="Google Shape;342;p30"/>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343" name="Google Shape;343;p30"/>
          <p:cNvSpPr txBox="1"/>
          <p:nvPr/>
        </p:nvSpPr>
        <p:spPr>
          <a:xfrm>
            <a:off x="2011725" y="4703625"/>
            <a:ext cx="6004500" cy="4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18434" name="Picture 2">
            <a:extLst>
              <a:ext uri="{FF2B5EF4-FFF2-40B4-BE49-F238E27FC236}">
                <a16:creationId xmlns:a16="http://schemas.microsoft.com/office/drawing/2014/main" id="{513EEB13-746B-4A9B-BAAA-451CD3486F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9" name="Google Shape;349;p31"/>
          <p:cNvPicPr preferRelativeResize="0"/>
          <p:nvPr/>
        </p:nvPicPr>
        <p:blipFill rotWithShape="1">
          <a:blip r:embed="rId3">
            <a:alphaModFix amt="9000"/>
          </a:blip>
          <a:srcRect l="19" r="29"/>
          <a:stretch/>
        </p:blipFill>
        <p:spPr>
          <a:xfrm>
            <a:off x="0" y="-477724"/>
            <a:ext cx="9144000" cy="6098958"/>
          </a:xfrm>
          <a:prstGeom prst="rect">
            <a:avLst/>
          </a:prstGeom>
          <a:noFill/>
          <a:ln>
            <a:noFill/>
          </a:ln>
        </p:spPr>
      </p:pic>
      <p:sp>
        <p:nvSpPr>
          <p:cNvPr id="350" name="Google Shape;350;p31"/>
          <p:cNvSpPr txBox="1">
            <a:spLocks noGrp="1"/>
          </p:cNvSpPr>
          <p:nvPr>
            <p:ph type="title"/>
          </p:nvPr>
        </p:nvSpPr>
        <p:spPr>
          <a:xfrm>
            <a:off x="311700" y="71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351" name="Google Shape;351;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400" b="1">
                <a:solidFill>
                  <a:srgbClr val="FFFFFF"/>
                </a:solidFill>
              </a:rPr>
              <a:t>TURISMO 	</a:t>
            </a:r>
            <a:r>
              <a:rPr lang="it" sz="1100">
                <a:solidFill>
                  <a:srgbClr val="FFFFFF"/>
                </a:solidFill>
              </a:rPr>
              <a:t>	 		 	 	 	</a:t>
            </a:r>
            <a:r>
              <a:rPr lang="it" sz="1200">
                <a:solidFill>
                  <a:srgbClr val="FFFFFF"/>
                </a:solidFill>
              </a:rPr>
              <a:t>					</a:t>
            </a:r>
            <a:endParaRPr sz="1200">
              <a:solidFill>
                <a:srgbClr val="FFFFFF"/>
              </a:solidFill>
            </a:endParaRPr>
          </a:p>
          <a:p>
            <a:pPr marL="457200" lvl="0" indent="-304800" algn="l" rtl="0">
              <a:spcBef>
                <a:spcPts val="1600"/>
              </a:spcBef>
              <a:spcAft>
                <a:spcPts val="0"/>
              </a:spcAft>
              <a:buClr>
                <a:srgbClr val="FFFFFF"/>
              </a:buClr>
              <a:buSzPts val="1200"/>
              <a:buChar char="●"/>
            </a:pPr>
            <a:r>
              <a:rPr lang="it" sz="1200" b="1">
                <a:solidFill>
                  <a:srgbClr val="FFFFFF"/>
                </a:solidFill>
              </a:rPr>
              <a:t>50 milioni di EURO</a:t>
            </a:r>
            <a:r>
              <a:rPr lang="it" sz="1200">
                <a:solidFill>
                  <a:srgbClr val="FFFFFF"/>
                </a:solidFill>
              </a:rPr>
              <a:t> per la sottoscrizione di quote o azioni di organismi d’investimento collettivo del risparmio e fondi di investimento per l'acquisto e valorizzazione di immobili destinati ad attività turistico-ricettive;</a:t>
            </a:r>
            <a:endParaRPr sz="1200">
              <a:solidFill>
                <a:srgbClr val="FFFFFF"/>
              </a:solidFill>
            </a:endParaRPr>
          </a:p>
          <a:p>
            <a:pPr marL="0" lvl="0" indent="0" algn="l" rtl="0">
              <a:spcBef>
                <a:spcPts val="12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457200" lvl="0" indent="-304800" algn="l" rtl="0">
              <a:spcBef>
                <a:spcPts val="1200"/>
              </a:spcBef>
              <a:spcAft>
                <a:spcPts val="0"/>
              </a:spcAft>
              <a:buClr>
                <a:srgbClr val="FFFFFF"/>
              </a:buClr>
              <a:buSzPts val="1200"/>
              <a:buChar char="●"/>
            </a:pPr>
            <a:r>
              <a:rPr lang="it" sz="1200" b="1">
                <a:solidFill>
                  <a:srgbClr val="FFFFFF"/>
                </a:solidFill>
              </a:rPr>
              <a:t>50 milioni di EURO</a:t>
            </a:r>
            <a:r>
              <a:rPr lang="it" sz="1200">
                <a:solidFill>
                  <a:srgbClr val="FFFFFF"/>
                </a:solidFill>
              </a:rPr>
              <a:t> per concorso spese sanificazione degli ambienti e degli strumenti di lavoro e di adeguamento degli spazi in favore delle imprese turistico ricettive, delle aziende termali e degli stabilimenti balneari,</a:t>
            </a:r>
            <a:endParaRPr sz="1200">
              <a:solidFill>
                <a:srgbClr val="FFFFFF"/>
              </a:solidFill>
            </a:endParaRPr>
          </a:p>
          <a:p>
            <a:pPr marL="0" lvl="0" indent="0" algn="l" rtl="0">
              <a:spcBef>
                <a:spcPts val="12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457200" lvl="0" indent="-304800" algn="l" rtl="0">
              <a:spcBef>
                <a:spcPts val="1200"/>
              </a:spcBef>
              <a:spcAft>
                <a:spcPts val="0"/>
              </a:spcAft>
              <a:buClr>
                <a:srgbClr val="FFFFFF"/>
              </a:buClr>
              <a:buSzPts val="1200"/>
              <a:buChar char="●"/>
            </a:pPr>
            <a:r>
              <a:rPr lang="it" sz="1200" b="1">
                <a:solidFill>
                  <a:srgbClr val="FFFFFF"/>
                </a:solidFill>
              </a:rPr>
              <a:t>30 milioni di EURO </a:t>
            </a:r>
            <a:r>
              <a:rPr lang="it" sz="1200">
                <a:solidFill>
                  <a:srgbClr val="FFFFFF"/>
                </a:solidFill>
              </a:rPr>
              <a:t>per tax credit vacanze alle famiglie ristoro degli affitti e sconti sulle bollette e un credito d'imposta per le imprese turistico ricettive.</a:t>
            </a:r>
            <a:endParaRPr sz="1200">
              <a:solidFill>
                <a:srgbClr val="FFFFFF"/>
              </a:solidFill>
            </a:endParaRPr>
          </a:p>
          <a:p>
            <a:pPr marL="0" lvl="0" indent="0" algn="l" rtl="0">
              <a:spcBef>
                <a:spcPts val="12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1600"/>
              </a:spcAft>
              <a:buNone/>
            </a:pPr>
            <a:r>
              <a:rPr lang="it" sz="1200">
                <a:solidFill>
                  <a:srgbClr val="FFFFFF"/>
                </a:solidFill>
              </a:rPr>
              <a:t>	 </a:t>
            </a:r>
            <a:endParaRPr sz="1200">
              <a:solidFill>
                <a:srgbClr val="FFFFFF"/>
              </a:solidFill>
            </a:endParaRPr>
          </a:p>
        </p:txBody>
      </p:sp>
      <p:pic>
        <p:nvPicPr>
          <p:cNvPr id="353" name="Google Shape;353;p31"/>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354" name="Google Shape;354;p31"/>
          <p:cNvSpPr txBox="1"/>
          <p:nvPr/>
        </p:nvSpPr>
        <p:spPr>
          <a:xfrm>
            <a:off x="2621925" y="4703625"/>
            <a:ext cx="58413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19458" name="Picture 2">
            <a:extLst>
              <a:ext uri="{FF2B5EF4-FFF2-40B4-BE49-F238E27FC236}">
                <a16:creationId xmlns:a16="http://schemas.microsoft.com/office/drawing/2014/main" id="{92D0348D-7166-4E85-AF03-154F6BFB9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p:nvPr/>
        </p:nvSpPr>
        <p:spPr>
          <a:xfrm rot="5400000">
            <a:off x="7050582" y="2712945"/>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14"/>
          <p:cNvPicPr preferRelativeResize="0"/>
          <p:nvPr/>
        </p:nvPicPr>
        <p:blipFill>
          <a:blip r:embed="rId3">
            <a:alphaModFix amt="7000"/>
          </a:blip>
          <a:stretch>
            <a:fillRect/>
          </a:stretch>
        </p:blipFill>
        <p:spPr>
          <a:xfrm>
            <a:off x="3" y="-482487"/>
            <a:ext cx="9143997" cy="6098958"/>
          </a:xfrm>
          <a:prstGeom prst="rect">
            <a:avLst/>
          </a:prstGeom>
          <a:noFill/>
          <a:ln>
            <a:noFill/>
          </a:ln>
        </p:spPr>
      </p:pic>
      <p:sp>
        <p:nvSpPr>
          <p:cNvPr id="162" name="Google Shape;162;p14"/>
          <p:cNvSpPr txBox="1">
            <a:spLocks noGrp="1"/>
          </p:cNvSpPr>
          <p:nvPr>
            <p:ph type="title"/>
          </p:nvPr>
        </p:nvSpPr>
        <p:spPr>
          <a:xfrm>
            <a:off x="311700" y="63305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latin typeface="Montserrat"/>
                <a:ea typeface="Montserrat"/>
                <a:cs typeface="Montserrat"/>
                <a:sym typeface="Montserrat"/>
              </a:rPr>
              <a:t>MISURE SUL LAVORO</a:t>
            </a:r>
            <a:r>
              <a:rPr lang="it" dirty="0">
                <a:solidFill>
                  <a:srgbClr val="0000FF"/>
                </a:solidFill>
              </a:rPr>
              <a:t> </a:t>
            </a:r>
            <a:endParaRPr dirty="0">
              <a:solidFill>
                <a:srgbClr val="0000FF"/>
              </a:solidFill>
            </a:endParaRPr>
          </a:p>
        </p:txBody>
      </p:sp>
      <p:sp>
        <p:nvSpPr>
          <p:cNvPr id="163" name="Google Shape;163;p14"/>
          <p:cNvSpPr txBox="1">
            <a:spLocks noGrp="1"/>
          </p:cNvSpPr>
          <p:nvPr>
            <p:ph type="body" idx="1"/>
          </p:nvPr>
        </p:nvSpPr>
        <p:spPr>
          <a:xfrm>
            <a:off x="311700" y="1166825"/>
            <a:ext cx="7184700" cy="34164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it" sz="1600" b="1" dirty="0">
                <a:solidFill>
                  <a:srgbClr val="FFFFFF"/>
                </a:solidFill>
                <a:latin typeface="Montserrat"/>
                <a:ea typeface="Montserrat"/>
                <a:cs typeface="Montserrat"/>
                <a:sym typeface="Montserrat"/>
              </a:rPr>
              <a:t>REDDITO DI EMERGENZA | REM </a:t>
            </a:r>
            <a:endParaRPr sz="1300" b="1" dirty="0">
              <a:solidFill>
                <a:srgbClr val="FFFFFF"/>
              </a:solidFill>
              <a:latin typeface="Montserrat"/>
              <a:ea typeface="Montserrat"/>
              <a:cs typeface="Montserrat"/>
              <a:sym typeface="Montserrat"/>
            </a:endParaRPr>
          </a:p>
          <a:p>
            <a:pPr marL="0" lvl="0" indent="0" algn="l" rtl="0">
              <a:lnSpc>
                <a:spcPct val="80000"/>
              </a:lnSpc>
              <a:spcBef>
                <a:spcPts val="1600"/>
              </a:spcBef>
              <a:spcAft>
                <a:spcPts val="0"/>
              </a:spcAft>
              <a:buClr>
                <a:schemeClr val="dk1"/>
              </a:buClr>
              <a:buSzPts val="1100"/>
              <a:buFont typeface="Arial"/>
              <a:buNone/>
            </a:pPr>
            <a:r>
              <a:rPr lang="it" sz="1200" dirty="0">
                <a:solidFill>
                  <a:srgbClr val="FFFFFF"/>
                </a:solidFill>
                <a:latin typeface="Montserrat"/>
                <a:ea typeface="Montserrat"/>
                <a:cs typeface="Montserrat"/>
                <a:sym typeface="Montserrat"/>
              </a:rPr>
              <a:t>Valore mensile compreso fra </a:t>
            </a:r>
            <a:r>
              <a:rPr lang="it" sz="1200" b="1" dirty="0">
                <a:solidFill>
                  <a:srgbClr val="FFFFFF"/>
                </a:solidFill>
                <a:latin typeface="Montserrat"/>
                <a:ea typeface="Montserrat"/>
                <a:cs typeface="Montserrat"/>
                <a:sym typeface="Montserrat"/>
              </a:rPr>
              <a:t>400 e 800 EURO</a:t>
            </a:r>
            <a:endParaRPr sz="1200" b="1" dirty="0">
              <a:solidFill>
                <a:srgbClr val="FFFFFF"/>
              </a:solidFill>
              <a:latin typeface="Montserrat"/>
              <a:ea typeface="Montserrat"/>
              <a:cs typeface="Montserrat"/>
              <a:sym typeface="Montserrat"/>
            </a:endParaRPr>
          </a:p>
          <a:p>
            <a:pPr marL="0" lvl="0" indent="0" algn="l" rtl="0">
              <a:lnSpc>
                <a:spcPct val="80000"/>
              </a:lnSpc>
              <a:spcBef>
                <a:spcPts val="1600"/>
              </a:spcBef>
              <a:spcAft>
                <a:spcPts val="0"/>
              </a:spcAft>
              <a:buClr>
                <a:schemeClr val="dk1"/>
              </a:buClr>
              <a:buSzPts val="1100"/>
              <a:buFont typeface="Arial"/>
              <a:buNone/>
            </a:pPr>
            <a:r>
              <a:rPr lang="it" sz="1200" dirty="0">
                <a:solidFill>
                  <a:srgbClr val="FFFFFF"/>
                </a:solidFill>
                <a:latin typeface="Montserrat"/>
                <a:ea typeface="Montserrat"/>
                <a:cs typeface="Montserrat"/>
                <a:sym typeface="Montserrat"/>
              </a:rPr>
              <a:t>Erogabile </a:t>
            </a:r>
            <a:r>
              <a:rPr lang="it" sz="1200" b="1" dirty="0">
                <a:solidFill>
                  <a:srgbClr val="FFFFFF"/>
                </a:solidFill>
                <a:latin typeface="Montserrat"/>
                <a:ea typeface="Montserrat"/>
                <a:cs typeface="Montserrat"/>
                <a:sym typeface="Montserrat"/>
              </a:rPr>
              <a:t>per due mesi</a:t>
            </a:r>
            <a:r>
              <a:rPr lang="it" sz="1200" dirty="0">
                <a:solidFill>
                  <a:srgbClr val="FFFFFF"/>
                </a:solidFill>
                <a:latin typeface="Montserrat"/>
                <a:ea typeface="Montserrat"/>
                <a:cs typeface="Montserrat"/>
                <a:sym typeface="Montserrat"/>
              </a:rPr>
              <a:t>. La domanda deve essere presentata all'INPS </a:t>
            </a:r>
            <a:r>
              <a:rPr lang="it" sz="1200" b="1" dirty="0">
                <a:solidFill>
                  <a:srgbClr val="FFFFFF"/>
                </a:solidFill>
                <a:latin typeface="Montserrat"/>
                <a:ea typeface="Montserrat"/>
                <a:cs typeface="Montserrat"/>
                <a:sym typeface="Montserrat"/>
              </a:rPr>
              <a:t>entro Giugno 2020</a:t>
            </a:r>
            <a:endParaRPr sz="1200" b="1" dirty="0">
              <a:solidFill>
                <a:srgbClr val="FFFFFF"/>
              </a:solidFill>
              <a:latin typeface="Montserrat"/>
              <a:ea typeface="Montserrat"/>
              <a:cs typeface="Montserrat"/>
              <a:sym typeface="Montserrat"/>
            </a:endParaRPr>
          </a:p>
          <a:p>
            <a:pPr marL="0" lvl="0" indent="0" algn="l" rtl="0">
              <a:lnSpc>
                <a:spcPct val="80000"/>
              </a:lnSpc>
              <a:spcBef>
                <a:spcPts val="1600"/>
              </a:spcBef>
              <a:spcAft>
                <a:spcPts val="0"/>
              </a:spcAft>
              <a:buClr>
                <a:schemeClr val="dk1"/>
              </a:buClr>
              <a:buSzPts val="1100"/>
              <a:buFont typeface="Arial"/>
              <a:buNone/>
            </a:pPr>
            <a:endParaRPr sz="1200" b="1" dirty="0">
              <a:solidFill>
                <a:srgbClr val="FFFFFF"/>
              </a:solidFill>
              <a:latin typeface="Montserrat"/>
              <a:ea typeface="Montserrat"/>
              <a:cs typeface="Montserrat"/>
              <a:sym typeface="Montserrat"/>
            </a:endParaRPr>
          </a:p>
          <a:p>
            <a:pPr marL="0" lvl="0" indent="0" algn="l" rtl="0">
              <a:lnSpc>
                <a:spcPct val="80000"/>
              </a:lnSpc>
              <a:spcBef>
                <a:spcPts val="1600"/>
              </a:spcBef>
              <a:spcAft>
                <a:spcPts val="0"/>
              </a:spcAft>
              <a:buNone/>
            </a:pPr>
            <a:r>
              <a:rPr lang="it" sz="1200" dirty="0">
                <a:solidFill>
                  <a:srgbClr val="FFFFFF"/>
                </a:solidFill>
                <a:latin typeface="Montserrat"/>
                <a:ea typeface="Montserrat"/>
                <a:cs typeface="Montserrat"/>
                <a:sym typeface="Montserrat"/>
              </a:rPr>
              <a:t>Destinato a </a:t>
            </a:r>
            <a:r>
              <a:rPr lang="it" sz="1200" b="1" dirty="0">
                <a:solidFill>
                  <a:srgbClr val="FFFFFF"/>
                </a:solidFill>
                <a:latin typeface="Montserrat"/>
                <a:ea typeface="Montserrat"/>
                <a:cs typeface="Montserrat"/>
                <a:sym typeface="Montserrat"/>
              </a:rPr>
              <a:t>nuclei familiari</a:t>
            </a:r>
            <a:r>
              <a:rPr lang="it" sz="1200" dirty="0">
                <a:solidFill>
                  <a:srgbClr val="FFFFFF"/>
                </a:solidFill>
                <a:latin typeface="Montserrat"/>
                <a:ea typeface="Montserrat"/>
                <a:cs typeface="Montserrat"/>
                <a:sym typeface="Montserrat"/>
              </a:rPr>
              <a:t> che presentano questi </a:t>
            </a:r>
            <a:r>
              <a:rPr lang="it" sz="1200" b="1" dirty="0">
                <a:solidFill>
                  <a:srgbClr val="FFFFFF"/>
                </a:solidFill>
                <a:latin typeface="Montserrat"/>
                <a:ea typeface="Montserrat"/>
                <a:cs typeface="Montserrat"/>
                <a:sym typeface="Montserrat"/>
              </a:rPr>
              <a:t>requisiti</a:t>
            </a:r>
            <a:r>
              <a:rPr lang="it" sz="1200" dirty="0">
                <a:solidFill>
                  <a:srgbClr val="FFFFFF"/>
                </a:solidFill>
                <a:latin typeface="Montserrat"/>
                <a:ea typeface="Montserrat"/>
                <a:cs typeface="Montserrat"/>
                <a:sym typeface="Montserrat"/>
              </a:rPr>
              <a:t>: </a:t>
            </a:r>
            <a:endParaRPr sz="1200" dirty="0">
              <a:solidFill>
                <a:srgbClr val="FFFFFF"/>
              </a:solidFill>
              <a:latin typeface="Montserrat"/>
              <a:ea typeface="Montserrat"/>
              <a:cs typeface="Montserrat"/>
              <a:sym typeface="Montserrat"/>
            </a:endParaRPr>
          </a:p>
          <a:p>
            <a:pPr marL="0" lvl="0" indent="0" algn="l" rtl="0">
              <a:lnSpc>
                <a:spcPct val="80000"/>
              </a:lnSpc>
              <a:spcBef>
                <a:spcPts val="1600"/>
              </a:spcBef>
              <a:spcAft>
                <a:spcPts val="0"/>
              </a:spcAft>
              <a:buNone/>
            </a:pPr>
            <a:r>
              <a:rPr lang="it" sz="1200" dirty="0">
                <a:solidFill>
                  <a:srgbClr val="FFFFFF"/>
                </a:solidFill>
                <a:latin typeface="Montserrat"/>
                <a:ea typeface="Montserrat"/>
                <a:cs typeface="Montserrat"/>
                <a:sym typeface="Montserrat"/>
              </a:rPr>
              <a:t>a) </a:t>
            </a:r>
            <a:r>
              <a:rPr lang="it" sz="1200" b="1" dirty="0">
                <a:solidFill>
                  <a:srgbClr val="FFFFFF"/>
                </a:solidFill>
                <a:latin typeface="Montserrat"/>
                <a:ea typeface="Montserrat"/>
                <a:cs typeface="Montserrat"/>
                <a:sym typeface="Montserrat"/>
              </a:rPr>
              <a:t>residenza italiana</a:t>
            </a:r>
            <a:r>
              <a:rPr lang="it" sz="1200" dirty="0">
                <a:solidFill>
                  <a:srgbClr val="FFFFFF"/>
                </a:solidFill>
                <a:latin typeface="Montserrat"/>
                <a:ea typeface="Montserrat"/>
                <a:cs typeface="Montserrat"/>
                <a:sym typeface="Montserrat"/>
              </a:rPr>
              <a:t> </a:t>
            </a:r>
            <a:endParaRPr sz="1200" dirty="0">
              <a:solidFill>
                <a:srgbClr val="FFFFFF"/>
              </a:solidFill>
              <a:latin typeface="Montserrat"/>
              <a:ea typeface="Montserrat"/>
              <a:cs typeface="Montserrat"/>
              <a:sym typeface="Montserrat"/>
            </a:endParaRPr>
          </a:p>
          <a:p>
            <a:pPr marL="0" lvl="0" indent="0" algn="l" rtl="0">
              <a:lnSpc>
                <a:spcPct val="80000"/>
              </a:lnSpc>
              <a:spcBef>
                <a:spcPts val="1600"/>
              </a:spcBef>
              <a:spcAft>
                <a:spcPts val="0"/>
              </a:spcAft>
              <a:buNone/>
            </a:pPr>
            <a:r>
              <a:rPr lang="it" sz="1200" dirty="0">
                <a:solidFill>
                  <a:srgbClr val="FFFFFF"/>
                </a:solidFill>
                <a:latin typeface="Montserrat"/>
                <a:ea typeface="Montserrat"/>
                <a:cs typeface="Montserrat"/>
                <a:sym typeface="Montserrat"/>
              </a:rPr>
              <a:t>b) reddito familiare inferiore al Rem spettante </a:t>
            </a:r>
            <a:endParaRPr sz="1200" dirty="0">
              <a:solidFill>
                <a:srgbClr val="FFFFFF"/>
              </a:solidFill>
              <a:latin typeface="Montserrat"/>
              <a:ea typeface="Montserrat"/>
              <a:cs typeface="Montserrat"/>
              <a:sym typeface="Montserrat"/>
            </a:endParaRPr>
          </a:p>
          <a:p>
            <a:pPr marL="0" lvl="0" indent="0" algn="l" rtl="0">
              <a:lnSpc>
                <a:spcPct val="100000"/>
              </a:lnSpc>
              <a:spcBef>
                <a:spcPts val="1600"/>
              </a:spcBef>
              <a:spcAft>
                <a:spcPts val="0"/>
              </a:spcAft>
              <a:buNone/>
            </a:pPr>
            <a:r>
              <a:rPr lang="it" sz="1200" dirty="0">
                <a:solidFill>
                  <a:srgbClr val="FFFFFF"/>
                </a:solidFill>
                <a:latin typeface="Montserrat"/>
                <a:ea typeface="Montserrat"/>
                <a:cs typeface="Montserrat"/>
                <a:sym typeface="Montserrat"/>
              </a:rPr>
              <a:t>C) patrimonio mobiliare sotto i </a:t>
            </a:r>
            <a:r>
              <a:rPr lang="it" sz="1200" b="1" dirty="0">
                <a:solidFill>
                  <a:srgbClr val="FFFFFF"/>
                </a:solidFill>
                <a:latin typeface="Montserrat"/>
                <a:ea typeface="Montserrat"/>
                <a:cs typeface="Montserrat"/>
                <a:sym typeface="Montserrat"/>
              </a:rPr>
              <a:t>10mila euro</a:t>
            </a:r>
            <a:r>
              <a:rPr lang="it" sz="1200" dirty="0">
                <a:solidFill>
                  <a:srgbClr val="FFFFFF"/>
                </a:solidFill>
                <a:latin typeface="Montserrat"/>
                <a:ea typeface="Montserrat"/>
                <a:cs typeface="Montserrat"/>
                <a:sym typeface="Montserrat"/>
              </a:rPr>
              <a:t> (fino a un massimo di 20 mila euro,in base al nucleo familiare e alla presenza</a:t>
            </a:r>
            <a:endParaRPr sz="1200" dirty="0">
              <a:solidFill>
                <a:srgbClr val="FFFFFF"/>
              </a:solidFill>
              <a:latin typeface="Montserrat"/>
              <a:ea typeface="Montserrat"/>
              <a:cs typeface="Montserrat"/>
              <a:sym typeface="Montserrat"/>
            </a:endParaRPr>
          </a:p>
          <a:p>
            <a:pPr marL="0" lvl="0" indent="0" algn="l" rtl="0">
              <a:lnSpc>
                <a:spcPct val="80000"/>
              </a:lnSpc>
              <a:spcBef>
                <a:spcPts val="1600"/>
              </a:spcBef>
              <a:spcAft>
                <a:spcPts val="1600"/>
              </a:spcAft>
              <a:buNone/>
            </a:pPr>
            <a:r>
              <a:rPr lang="it" sz="1200" dirty="0">
                <a:solidFill>
                  <a:srgbClr val="FFFFFF"/>
                </a:solidFill>
                <a:latin typeface="Montserrat"/>
                <a:ea typeface="Montserrat"/>
                <a:cs typeface="Montserrat"/>
                <a:sym typeface="Montserrat"/>
              </a:rPr>
              <a:t>d) Isee sotto i </a:t>
            </a:r>
            <a:r>
              <a:rPr lang="it" sz="1200" b="1" dirty="0">
                <a:solidFill>
                  <a:srgbClr val="FFFFFF"/>
                </a:solidFill>
                <a:latin typeface="Montserrat"/>
                <a:ea typeface="Montserrat"/>
                <a:cs typeface="Montserrat"/>
                <a:sym typeface="Montserrat"/>
              </a:rPr>
              <a:t>15 mila euro</a:t>
            </a:r>
            <a:endParaRPr sz="1200" b="1" dirty="0">
              <a:solidFill>
                <a:srgbClr val="FFFFFF"/>
              </a:solidFill>
              <a:latin typeface="Montserrat"/>
              <a:ea typeface="Montserrat"/>
              <a:cs typeface="Montserrat"/>
              <a:sym typeface="Montserrat"/>
            </a:endParaRPr>
          </a:p>
        </p:txBody>
      </p:sp>
      <p:pic>
        <p:nvPicPr>
          <p:cNvPr id="165" name="Google Shape;165;p14"/>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166" name="Google Shape;166;p14"/>
          <p:cNvSpPr txBox="1"/>
          <p:nvPr/>
        </p:nvSpPr>
        <p:spPr>
          <a:xfrm>
            <a:off x="2233025" y="4429013"/>
            <a:ext cx="62676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050" name="Picture 2">
            <a:extLst>
              <a:ext uri="{FF2B5EF4-FFF2-40B4-BE49-F238E27FC236}">
                <a16:creationId xmlns:a16="http://schemas.microsoft.com/office/drawing/2014/main" id="{46629594-6C66-45E3-8A37-5C4BB31033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 y="0"/>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2"/>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0" name="Google Shape;360;p32"/>
          <p:cNvPicPr preferRelativeResize="0"/>
          <p:nvPr/>
        </p:nvPicPr>
        <p:blipFill rotWithShape="1">
          <a:blip r:embed="rId3">
            <a:alphaModFix amt="9000"/>
          </a:blip>
          <a:srcRect l="347" r="347"/>
          <a:stretch/>
        </p:blipFill>
        <p:spPr>
          <a:xfrm>
            <a:off x="0" y="-477724"/>
            <a:ext cx="9144003" cy="6098955"/>
          </a:xfrm>
          <a:prstGeom prst="rect">
            <a:avLst/>
          </a:prstGeom>
          <a:noFill/>
          <a:ln>
            <a:noFill/>
          </a:ln>
        </p:spPr>
      </p:pic>
      <p:sp>
        <p:nvSpPr>
          <p:cNvPr id="361" name="Google Shape;361;p32"/>
          <p:cNvSpPr txBox="1">
            <a:spLocks noGrp="1"/>
          </p:cNvSpPr>
          <p:nvPr>
            <p:ph type="title"/>
          </p:nvPr>
        </p:nvSpPr>
        <p:spPr>
          <a:xfrm>
            <a:off x="311700" y="65386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362" name="Google Shape;36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FFFFFF"/>
                </a:solidFill>
              </a:rPr>
              <a:t>CONTRIBUTI A FONDO PERDUTO</a:t>
            </a:r>
            <a:endParaRPr b="1" dirty="0">
              <a:solidFill>
                <a:srgbClr val="FFFFFF"/>
              </a:solidFill>
            </a:endParaRPr>
          </a:p>
          <a:p>
            <a:pPr marL="0" lvl="0" indent="0" algn="l" rtl="0">
              <a:spcBef>
                <a:spcPts val="1600"/>
              </a:spcBef>
              <a:spcAft>
                <a:spcPts val="0"/>
              </a:spcAft>
              <a:buClr>
                <a:schemeClr val="dk1"/>
              </a:buClr>
              <a:buSzPts val="1100"/>
              <a:buFont typeface="Arial"/>
              <a:buNone/>
            </a:pPr>
            <a:r>
              <a:rPr lang="it" sz="1100" dirty="0">
                <a:solidFill>
                  <a:srgbClr val="FFFFFF"/>
                </a:solidFill>
              </a:rPr>
              <a:t> </a:t>
            </a:r>
            <a:r>
              <a:rPr lang="it" sz="1200" b="1" dirty="0">
                <a:solidFill>
                  <a:srgbClr val="FFFFFF"/>
                </a:solidFill>
              </a:rPr>
              <a:t>Sostegno a favore dei soggetti titolari di reddito d'impresa e di lavoro autonomo (esclusi tutti i professionisti iscritti ad una Cassa),</a:t>
            </a:r>
            <a:r>
              <a:rPr lang="it" sz="1200" dirty="0">
                <a:solidFill>
                  <a:srgbClr val="FFFFFF"/>
                </a:solidFill>
              </a:rPr>
              <a:t> titolari di partita Iva:</a:t>
            </a:r>
            <a:r>
              <a:rPr lang="it" sz="1100" dirty="0">
                <a:solidFill>
                  <a:srgbClr val="FFFFFF"/>
                </a:solidFill>
              </a:rPr>
              <a:t>		 	 		 					</a:t>
            </a:r>
            <a:endParaRPr sz="1100" dirty="0">
              <a:solidFill>
                <a:srgbClr val="FFFFFF"/>
              </a:solidFill>
            </a:endParaRPr>
          </a:p>
          <a:p>
            <a:pPr marL="0" lvl="0" indent="0" algn="l" rtl="0">
              <a:spcBef>
                <a:spcPts val="1600"/>
              </a:spcBef>
              <a:spcAft>
                <a:spcPts val="0"/>
              </a:spcAft>
              <a:buNone/>
            </a:pPr>
            <a:r>
              <a:rPr lang="it" sz="1200" dirty="0">
                <a:solidFill>
                  <a:srgbClr val="FFFFFF"/>
                </a:solidFill>
              </a:rPr>
              <a:t>A) con ricavi non superiori a 5 milioni di euro; </a:t>
            </a:r>
            <a:endParaRPr sz="1200" dirty="0">
              <a:solidFill>
                <a:srgbClr val="FFFFFF"/>
              </a:solidFill>
            </a:endParaRPr>
          </a:p>
          <a:p>
            <a:pPr marL="0" lvl="0" indent="0" algn="l" rtl="0">
              <a:spcBef>
                <a:spcPts val="1200"/>
              </a:spcBef>
              <a:spcAft>
                <a:spcPts val="0"/>
              </a:spcAft>
              <a:buClr>
                <a:schemeClr val="dk1"/>
              </a:buClr>
              <a:buSzPts val="1100"/>
              <a:buFont typeface="Arial"/>
              <a:buNone/>
            </a:pPr>
            <a:r>
              <a:rPr lang="it" sz="1200" dirty="0">
                <a:solidFill>
                  <a:srgbClr val="FFFFFF"/>
                </a:solidFill>
              </a:rPr>
              <a:t>B) con fatturato e corrispettivi del mese di aprile 2020 inferiore ai due terzi dell’ammontare del fatturato e dei corrispettivi del mese di aprile 2019.								</a:t>
            </a:r>
            <a:endParaRPr sz="1200" dirty="0">
              <a:solidFill>
                <a:srgbClr val="FFFFFF"/>
              </a:solidFill>
            </a:endParaRPr>
          </a:p>
          <a:p>
            <a:pPr marL="457200" lvl="0" indent="-304800" algn="l" rtl="0">
              <a:spcBef>
                <a:spcPts val="1200"/>
              </a:spcBef>
              <a:spcAft>
                <a:spcPts val="0"/>
              </a:spcAft>
              <a:buClr>
                <a:srgbClr val="FFFFFF"/>
              </a:buClr>
              <a:buSzPts val="1200"/>
              <a:buChar char="●"/>
            </a:pPr>
            <a:r>
              <a:rPr lang="it" sz="1200" b="1" dirty="0">
                <a:solidFill>
                  <a:srgbClr val="FFFFFF"/>
                </a:solidFill>
              </a:rPr>
              <a:t>Entità Contributo:</a:t>
            </a:r>
            <a:r>
              <a:rPr lang="it" sz="1200" dirty="0">
                <a:solidFill>
                  <a:srgbClr val="FFFFFF"/>
                </a:solidFill>
              </a:rPr>
              <a:t> determinato applicando una percentuale alla differenza tra l'ammontare del fatturato e dei corrispettivi del mese di aprile 2020 e 'ammontare del fatturato e dei corrispettivi del mese di aprile 2019.					</a:t>
            </a:r>
            <a:endParaRPr sz="1200" dirty="0">
              <a:solidFill>
                <a:srgbClr val="FFFFFF"/>
              </a:solidFill>
            </a:endParaRPr>
          </a:p>
          <a:p>
            <a:pPr marL="457200" lvl="0" indent="-304800" algn="l" rtl="0">
              <a:spcBef>
                <a:spcPts val="0"/>
              </a:spcBef>
              <a:spcAft>
                <a:spcPts val="0"/>
              </a:spcAft>
              <a:buClr>
                <a:srgbClr val="FFFFFF"/>
              </a:buClr>
              <a:buSzPts val="1200"/>
              <a:buChar char="●"/>
            </a:pPr>
            <a:r>
              <a:rPr lang="it" sz="1200" b="1" dirty="0">
                <a:solidFill>
                  <a:srgbClr val="FFFFFF"/>
                </a:solidFill>
              </a:rPr>
              <a:t>Percentuale del 20%, 15% e 10% per i soggetti con ricavi o compensi non superiori rispettivamente a quattrocentomila, superiore a quattrocentomila e fino a un milione, superiore a un milione  e fino a  cinque milioni di euro</a:t>
            </a:r>
            <a:r>
              <a:rPr lang="it" sz="1200" dirty="0">
                <a:solidFill>
                  <a:srgbClr val="FFFFFF"/>
                </a:solidFill>
              </a:rPr>
              <a:t>, nel periodo a imposta precedente a quello in corso alla data di entrata in vigore del decreto.</a:t>
            </a:r>
            <a:endParaRPr sz="1200" dirty="0">
              <a:solidFill>
                <a:srgbClr val="FFFFFF"/>
              </a:solidFill>
            </a:endParaRPr>
          </a:p>
          <a:p>
            <a:pPr marL="0" lvl="0" indent="0" algn="l" rtl="0">
              <a:spcBef>
                <a:spcPts val="1200"/>
              </a:spcBef>
              <a:spcAft>
                <a:spcPts val="0"/>
              </a:spcAft>
              <a:buClr>
                <a:schemeClr val="dk1"/>
              </a:buClr>
              <a:buSzPts val="1100"/>
              <a:buFont typeface="Arial"/>
              <a:buNone/>
            </a:pPr>
            <a:r>
              <a:rPr lang="it" sz="1100" dirty="0">
                <a:solidFill>
                  <a:srgbClr val="FFFFFF"/>
                </a:solidFill>
              </a:rPr>
              <a:t>				</a:t>
            </a:r>
            <a:endParaRPr sz="1100" dirty="0">
              <a:solidFill>
                <a:srgbClr val="FFFFFF"/>
              </a:solidFill>
            </a:endParaRPr>
          </a:p>
          <a:p>
            <a:pPr marL="0" lvl="0" indent="0" algn="l" rtl="0">
              <a:spcBef>
                <a:spcPts val="0"/>
              </a:spcBef>
              <a:spcAft>
                <a:spcPts val="0"/>
              </a:spcAft>
              <a:buClr>
                <a:schemeClr val="dk1"/>
              </a:buClr>
              <a:buSzPts val="1100"/>
              <a:buFont typeface="Arial"/>
              <a:buNone/>
            </a:pPr>
            <a:r>
              <a:rPr lang="it" sz="1100" dirty="0">
                <a:solidFill>
                  <a:srgbClr val="FFFFFF"/>
                </a:solidFill>
              </a:rPr>
              <a:t>			</a:t>
            </a:r>
            <a:endParaRPr sz="1100" dirty="0">
              <a:solidFill>
                <a:srgbClr val="FFFFFF"/>
              </a:solidFill>
            </a:endParaRPr>
          </a:p>
          <a:p>
            <a:pPr marL="0" lvl="0" indent="0" algn="l" rtl="0">
              <a:spcBef>
                <a:spcPts val="1600"/>
              </a:spcBef>
              <a:spcAft>
                <a:spcPts val="0"/>
              </a:spcAft>
              <a:buClr>
                <a:schemeClr val="dk1"/>
              </a:buClr>
              <a:buSzPts val="1100"/>
              <a:buFont typeface="Arial"/>
              <a:buNone/>
            </a:pPr>
            <a:r>
              <a:rPr lang="it" sz="1100" dirty="0">
                <a:solidFill>
                  <a:srgbClr val="FFFFFF"/>
                </a:solidFill>
              </a:rPr>
              <a:t>		</a:t>
            </a:r>
            <a:endParaRPr sz="1100" dirty="0">
              <a:solidFill>
                <a:srgbClr val="FFFFFF"/>
              </a:solidFill>
            </a:endParaRPr>
          </a:p>
          <a:p>
            <a:pPr marL="0" lvl="0" indent="0" algn="l" rtl="0">
              <a:spcBef>
                <a:spcPts val="1600"/>
              </a:spcBef>
              <a:spcAft>
                <a:spcPts val="1600"/>
              </a:spcAft>
              <a:buNone/>
            </a:pPr>
            <a:r>
              <a:rPr lang="it" sz="1100" dirty="0">
                <a:solidFill>
                  <a:srgbClr val="FFFFFF"/>
                </a:solidFill>
              </a:rPr>
              <a:t>	 </a:t>
            </a:r>
            <a:endParaRPr dirty="0">
              <a:solidFill>
                <a:srgbClr val="FFFFFF"/>
              </a:solidFill>
            </a:endParaRPr>
          </a:p>
        </p:txBody>
      </p:sp>
      <p:pic>
        <p:nvPicPr>
          <p:cNvPr id="364" name="Google Shape;364;p32"/>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365" name="Google Shape;365;p32"/>
          <p:cNvSpPr txBox="1"/>
          <p:nvPr/>
        </p:nvSpPr>
        <p:spPr>
          <a:xfrm>
            <a:off x="1166700" y="4703625"/>
            <a:ext cx="100341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0482" name="Picture 2">
            <a:extLst>
              <a:ext uri="{FF2B5EF4-FFF2-40B4-BE49-F238E27FC236}">
                <a16:creationId xmlns:a16="http://schemas.microsoft.com/office/drawing/2014/main" id="{86E096FF-89DA-4CFF-93E0-3F089F8A6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p33"/>
          <p:cNvPicPr preferRelativeResize="0"/>
          <p:nvPr/>
        </p:nvPicPr>
        <p:blipFill rotWithShape="1">
          <a:blip r:embed="rId3">
            <a:alphaModFix amt="14000"/>
          </a:blip>
          <a:srcRect l="3540" r="3540"/>
          <a:stretch/>
        </p:blipFill>
        <p:spPr>
          <a:xfrm>
            <a:off x="0" y="-477724"/>
            <a:ext cx="9144000" cy="6098958"/>
          </a:xfrm>
          <a:prstGeom prst="rect">
            <a:avLst/>
          </a:prstGeom>
          <a:noFill/>
          <a:ln>
            <a:noFill/>
          </a:ln>
        </p:spPr>
      </p:pic>
      <p:sp>
        <p:nvSpPr>
          <p:cNvPr id="372" name="Google Shape;372;p33"/>
          <p:cNvSpPr txBox="1">
            <a:spLocks noGrp="1"/>
          </p:cNvSpPr>
          <p:nvPr>
            <p:ph type="title"/>
          </p:nvPr>
        </p:nvSpPr>
        <p:spPr>
          <a:xfrm>
            <a:off x="311700" y="6506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373" name="Google Shape;373;p33"/>
          <p:cNvSpPr txBox="1">
            <a:spLocks noGrp="1"/>
          </p:cNvSpPr>
          <p:nvPr>
            <p:ph type="body" idx="1"/>
          </p:nvPr>
        </p:nvSpPr>
        <p:spPr>
          <a:xfrm>
            <a:off x="311700" y="1149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FFFFFF"/>
                </a:solidFill>
              </a:rPr>
              <a:t>CREDITO D’IMPOSTA AL 60% PER GLI AFFITTI DELLE PMI</a:t>
            </a:r>
            <a:r>
              <a:rPr lang="it" sz="1100">
                <a:solidFill>
                  <a:srgbClr val="FFFFFF"/>
                </a:solidFill>
              </a:rPr>
              <a:t>		</a:t>
            </a:r>
            <a:endParaRPr sz="1200">
              <a:solidFill>
                <a:srgbClr val="FFFFFF"/>
              </a:solidFill>
            </a:endParaRPr>
          </a:p>
          <a:p>
            <a:pPr marL="457200" lvl="0" indent="-317500" algn="l" rtl="0">
              <a:spcBef>
                <a:spcPts val="1600"/>
              </a:spcBef>
              <a:spcAft>
                <a:spcPts val="0"/>
              </a:spcAft>
              <a:buClr>
                <a:srgbClr val="FFFFFF"/>
              </a:buClr>
              <a:buSzPts val="1400"/>
              <a:buChar char="●"/>
            </a:pPr>
            <a:r>
              <a:rPr lang="it" sz="1400" b="1">
                <a:solidFill>
                  <a:srgbClr val="FFFFFF"/>
                </a:solidFill>
              </a:rPr>
              <a:t>Credito d'imposta fino al 60% </a:t>
            </a:r>
            <a:r>
              <a:rPr lang="it" sz="1400">
                <a:solidFill>
                  <a:srgbClr val="FFFFFF"/>
                </a:solidFill>
              </a:rPr>
              <a:t> per le imprese con ricavo compensi non superiori a 5 milioni, che abbiano subito una diminuzione del fatturato o del corrispettivi ad aprile 2020 di almeno il 50% per i canoni mensili  di locazione e/o  di  leasing,  riguardanti  immobili ad uso non abitativo destinati allo svolgimento dell’attività imprenditoriale e professionale. Il credito viene  applicato sui canoni pagati  nei mesi di marzo, aprile  e maggio e può essere utilizzato (monetizzato) in dichiarazione redditi  2021 o in compensazione su mod. F24 successivamente all’avvenuto pagamento dei canoni.</a:t>
            </a:r>
            <a:r>
              <a:rPr lang="it" sz="1400" b="1">
                <a:solidFill>
                  <a:srgbClr val="FFFFFF"/>
                </a:solidFill>
              </a:rPr>
              <a:t> </a:t>
            </a:r>
            <a:endParaRPr sz="1400" b="1">
              <a:solidFill>
                <a:srgbClr val="FFFFFF"/>
              </a:solidFill>
            </a:endParaRPr>
          </a:p>
          <a:p>
            <a:pPr marL="0" lvl="0" indent="0" algn="l" rtl="0">
              <a:spcBef>
                <a:spcPts val="1200"/>
              </a:spcBef>
              <a:spcAft>
                <a:spcPts val="0"/>
              </a:spcAft>
              <a:buNone/>
            </a:pPr>
            <a:r>
              <a:rPr lang="it" sz="1400" b="1">
                <a:solidFill>
                  <a:srgbClr val="FFFFFF"/>
                </a:solidFill>
              </a:rPr>
              <a:t>	In alternativa il credito può essere ceduto ad altri soggetti comprese le banche </a:t>
            </a:r>
            <a:endParaRPr sz="1400" b="1">
              <a:solidFill>
                <a:srgbClr val="FFFFFF"/>
              </a:solidFill>
            </a:endParaRPr>
          </a:p>
          <a:p>
            <a:pPr marL="457200" lvl="0" indent="-317500" algn="l" rtl="0">
              <a:spcBef>
                <a:spcPts val="1200"/>
              </a:spcBef>
              <a:spcAft>
                <a:spcPts val="0"/>
              </a:spcAft>
              <a:buClr>
                <a:srgbClr val="FFFFFF"/>
              </a:buClr>
              <a:buSzPts val="1400"/>
              <a:buChar char="●"/>
            </a:pPr>
            <a:r>
              <a:rPr lang="it" sz="1400" b="1">
                <a:solidFill>
                  <a:srgbClr val="FFFFFF"/>
                </a:solidFill>
              </a:rPr>
              <a:t>Per le strutture alberghiere</a:t>
            </a:r>
            <a:r>
              <a:rPr lang="it" sz="1400">
                <a:solidFill>
                  <a:srgbClr val="FFFFFF"/>
                </a:solidFill>
              </a:rPr>
              <a:t> il credito previsto indipendentemente dal volume di affari registrato nel periodo d'imposta  precedente.</a:t>
            </a:r>
            <a:endParaRPr sz="1400">
              <a:solidFill>
                <a:srgbClr val="FFFFFF"/>
              </a:solidFill>
            </a:endParaRPr>
          </a:p>
          <a:p>
            <a:pPr marL="0" lvl="0" indent="0" algn="l" rtl="0">
              <a:spcBef>
                <a:spcPts val="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1600"/>
              </a:spcAft>
              <a:buNone/>
            </a:pPr>
            <a:r>
              <a:rPr lang="it" sz="1200">
                <a:solidFill>
                  <a:srgbClr val="FFFFFF"/>
                </a:solidFill>
              </a:rPr>
              <a:t>	 </a:t>
            </a:r>
            <a:endParaRPr sz="1200">
              <a:solidFill>
                <a:srgbClr val="FFFFFF"/>
              </a:solidFill>
            </a:endParaRPr>
          </a:p>
        </p:txBody>
      </p:sp>
      <p:pic>
        <p:nvPicPr>
          <p:cNvPr id="375" name="Google Shape;375;p33"/>
          <p:cNvPicPr preferRelativeResize="0"/>
          <p:nvPr/>
        </p:nvPicPr>
        <p:blipFill>
          <a:blip r:embed="rId4">
            <a:alphaModFix/>
          </a:blip>
          <a:stretch>
            <a:fillRect/>
          </a:stretch>
        </p:blipFill>
        <p:spPr>
          <a:xfrm>
            <a:off x="8045673" y="4442772"/>
            <a:ext cx="888675" cy="574253"/>
          </a:xfrm>
          <a:prstGeom prst="rect">
            <a:avLst/>
          </a:prstGeom>
          <a:noFill/>
          <a:ln>
            <a:noFill/>
          </a:ln>
        </p:spPr>
      </p:pic>
      <p:sp>
        <p:nvSpPr>
          <p:cNvPr id="376" name="Google Shape;376;p33"/>
          <p:cNvSpPr txBox="1"/>
          <p:nvPr/>
        </p:nvSpPr>
        <p:spPr>
          <a:xfrm>
            <a:off x="2089550" y="4697275"/>
            <a:ext cx="68448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1506" name="Picture 2">
            <a:extLst>
              <a:ext uri="{FF2B5EF4-FFF2-40B4-BE49-F238E27FC236}">
                <a16:creationId xmlns:a16="http://schemas.microsoft.com/office/drawing/2014/main" id="{66B5F17F-2B63-4C8A-A509-EA473ECF14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4"/>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34"/>
          <p:cNvPicPr preferRelativeResize="0"/>
          <p:nvPr/>
        </p:nvPicPr>
        <p:blipFill rotWithShape="1">
          <a:blip r:embed="rId3">
            <a:alphaModFix amt="14000"/>
          </a:blip>
          <a:srcRect l="3540" r="3540"/>
          <a:stretch/>
        </p:blipFill>
        <p:spPr>
          <a:xfrm>
            <a:off x="0" y="-477724"/>
            <a:ext cx="9144000" cy="6098958"/>
          </a:xfrm>
          <a:prstGeom prst="rect">
            <a:avLst/>
          </a:prstGeom>
          <a:noFill/>
          <a:ln>
            <a:noFill/>
          </a:ln>
        </p:spPr>
      </p:pic>
      <p:sp>
        <p:nvSpPr>
          <p:cNvPr id="383" name="Google Shape;383;p34"/>
          <p:cNvSpPr txBox="1">
            <a:spLocks noGrp="1"/>
          </p:cNvSpPr>
          <p:nvPr>
            <p:ph type="title"/>
          </p:nvPr>
        </p:nvSpPr>
        <p:spPr>
          <a:xfrm>
            <a:off x="305478" y="958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384" name="Google Shape;38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200"/>
              </a:spcBef>
              <a:spcAft>
                <a:spcPts val="0"/>
              </a:spcAft>
              <a:buNone/>
            </a:pPr>
            <a:r>
              <a:rPr lang="it" sz="1700" b="1">
                <a:solidFill>
                  <a:srgbClr val="FFFFFF"/>
                </a:solidFill>
              </a:rPr>
              <a:t>STOP RATA IRAP PER TUTTE IMPRESE FINO A 250 MILIONI DI FATTURATO</a:t>
            </a:r>
            <a:endParaRPr sz="1700" b="1">
              <a:solidFill>
                <a:srgbClr val="FFFFFF"/>
              </a:solidFill>
            </a:endParaRPr>
          </a:p>
          <a:p>
            <a:pPr marL="457200" lvl="0" indent="-336550" algn="l" rtl="0">
              <a:spcBef>
                <a:spcPts val="1200"/>
              </a:spcBef>
              <a:spcAft>
                <a:spcPts val="0"/>
              </a:spcAft>
              <a:buClr>
                <a:srgbClr val="FFFFFF"/>
              </a:buClr>
              <a:buSzPts val="1700"/>
              <a:buChar char="●"/>
            </a:pPr>
            <a:r>
              <a:rPr lang="it" sz="1400" b="1">
                <a:solidFill>
                  <a:srgbClr val="FFFFFF"/>
                </a:solidFill>
              </a:rPr>
              <a:t>Eliminazione saldo e acconto dell’Irap</a:t>
            </a:r>
            <a:r>
              <a:rPr lang="it" sz="1400">
                <a:solidFill>
                  <a:srgbClr val="FFFFFF"/>
                </a:solidFill>
              </a:rPr>
              <a:t> dovuto a giugno per tutte le imprese fino a </a:t>
            </a:r>
            <a:r>
              <a:rPr lang="it" sz="1400" b="1">
                <a:solidFill>
                  <a:srgbClr val="FFFFFF"/>
                </a:solidFill>
              </a:rPr>
              <a:t>250 milioni di fatturato.</a:t>
            </a:r>
            <a:endParaRPr sz="1400" b="1">
              <a:solidFill>
                <a:srgbClr val="FFFFFF"/>
              </a:solidFill>
            </a:endParaRPr>
          </a:p>
          <a:p>
            <a:pPr marL="457200" lvl="0" indent="0" algn="just" rtl="0">
              <a:spcBef>
                <a:spcPts val="1200"/>
              </a:spcBef>
              <a:spcAft>
                <a:spcPts val="0"/>
              </a:spcAft>
              <a:buNone/>
            </a:pPr>
            <a:r>
              <a:rPr lang="it" sz="1400" b="1">
                <a:solidFill>
                  <a:srgbClr val="FFFF00"/>
                </a:solidFill>
              </a:rPr>
              <a:t>Pertanto, risulta non dovuto il saldo Irap 2019 e il nuovo saldo dovuto nel 2021 sarà determinato come se il primo acconto fosse stato pagato, quindi la cancellazione di fatto si traduce in un contributo che abbassa il debito..</a:t>
            </a:r>
            <a:endParaRPr sz="1400" b="1">
              <a:solidFill>
                <a:srgbClr val="FFFF00"/>
              </a:solidFill>
            </a:endParaRPr>
          </a:p>
          <a:p>
            <a:pPr marL="457200" lvl="0" indent="0" algn="l" rtl="0">
              <a:spcBef>
                <a:spcPts val="1200"/>
              </a:spcBef>
              <a:spcAft>
                <a:spcPts val="0"/>
              </a:spcAft>
              <a:buNone/>
            </a:pPr>
            <a:r>
              <a:rPr lang="it" sz="1400" b="1">
                <a:solidFill>
                  <a:srgbClr val="FFFFFF"/>
                </a:solidFill>
              </a:rPr>
              <a:t>Es. Acconto 2020 cancellato 100; Debito totale Irap 2020 150 Saldo da pagare nel 2021 50. </a:t>
            </a:r>
            <a:endParaRPr sz="1400" b="1">
              <a:solidFill>
                <a:srgbClr val="FFFFFF"/>
              </a:solidFill>
            </a:endParaRPr>
          </a:p>
          <a:p>
            <a:pPr marL="0" lvl="0" indent="0" algn="l" rtl="0">
              <a:spcBef>
                <a:spcPts val="1200"/>
              </a:spcBef>
              <a:spcAft>
                <a:spcPts val="0"/>
              </a:spcAft>
              <a:buClr>
                <a:schemeClr val="dk1"/>
              </a:buClr>
              <a:buSzPts val="1100"/>
              <a:buFont typeface="Arial"/>
              <a:buNone/>
            </a:pPr>
            <a:r>
              <a:rPr lang="it" sz="1400">
                <a:solidFill>
                  <a:srgbClr val="FFFFFF"/>
                </a:solidFill>
              </a:rPr>
              <a:t>				</a:t>
            </a:r>
            <a:endParaRPr sz="1400">
              <a:solidFill>
                <a:srgbClr val="FFFFFF"/>
              </a:solidFill>
            </a:endParaRPr>
          </a:p>
          <a:p>
            <a:pPr marL="0" lvl="0" indent="0" algn="l" rtl="0">
              <a:spcBef>
                <a:spcPts val="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1600"/>
              </a:spcAft>
              <a:buNone/>
            </a:pPr>
            <a:r>
              <a:rPr lang="it" sz="1200">
                <a:solidFill>
                  <a:srgbClr val="FFFFFF"/>
                </a:solidFill>
              </a:rPr>
              <a:t>	 </a:t>
            </a:r>
            <a:endParaRPr sz="1200">
              <a:solidFill>
                <a:srgbClr val="FFFFFF"/>
              </a:solidFill>
            </a:endParaRPr>
          </a:p>
        </p:txBody>
      </p:sp>
      <p:pic>
        <p:nvPicPr>
          <p:cNvPr id="386" name="Google Shape;386;p34"/>
          <p:cNvPicPr preferRelativeResize="0"/>
          <p:nvPr/>
        </p:nvPicPr>
        <p:blipFill>
          <a:blip r:embed="rId4">
            <a:alphaModFix/>
          </a:blip>
          <a:stretch>
            <a:fillRect/>
          </a:stretch>
        </p:blipFill>
        <p:spPr>
          <a:xfrm>
            <a:off x="8045673" y="4442772"/>
            <a:ext cx="888675" cy="574253"/>
          </a:xfrm>
          <a:prstGeom prst="rect">
            <a:avLst/>
          </a:prstGeom>
          <a:noFill/>
          <a:ln>
            <a:noFill/>
          </a:ln>
        </p:spPr>
      </p:pic>
      <p:sp>
        <p:nvSpPr>
          <p:cNvPr id="387" name="Google Shape;387;p34"/>
          <p:cNvSpPr txBox="1"/>
          <p:nvPr/>
        </p:nvSpPr>
        <p:spPr>
          <a:xfrm>
            <a:off x="1740275" y="4703625"/>
            <a:ext cx="63054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2530" name="Picture 2">
            <a:extLst>
              <a:ext uri="{FF2B5EF4-FFF2-40B4-BE49-F238E27FC236}">
                <a16:creationId xmlns:a16="http://schemas.microsoft.com/office/drawing/2014/main" id="{7CD873BB-8D58-44FF-A34A-0D4D30E68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5"/>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p35"/>
          <p:cNvPicPr preferRelativeResize="0"/>
          <p:nvPr/>
        </p:nvPicPr>
        <p:blipFill rotWithShape="1">
          <a:blip r:embed="rId3">
            <a:alphaModFix amt="11000"/>
          </a:blip>
          <a:srcRect l="3540" r="3540"/>
          <a:stretch/>
        </p:blipFill>
        <p:spPr>
          <a:xfrm>
            <a:off x="0" y="-477724"/>
            <a:ext cx="9144000" cy="6098958"/>
          </a:xfrm>
          <a:prstGeom prst="rect">
            <a:avLst/>
          </a:prstGeom>
          <a:noFill/>
          <a:ln>
            <a:noFill/>
          </a:ln>
        </p:spPr>
      </p:pic>
      <p:sp>
        <p:nvSpPr>
          <p:cNvPr id="394" name="Google Shape;394;p35"/>
          <p:cNvSpPr txBox="1">
            <a:spLocks noGrp="1"/>
          </p:cNvSpPr>
          <p:nvPr>
            <p:ph type="title"/>
          </p:nvPr>
        </p:nvSpPr>
        <p:spPr>
          <a:xfrm>
            <a:off x="311700" y="712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sz="1200" dirty="0">
              <a:solidFill>
                <a:srgbClr val="0000FF"/>
              </a:solidFill>
            </a:endParaRPr>
          </a:p>
        </p:txBody>
      </p:sp>
      <p:sp>
        <p:nvSpPr>
          <p:cNvPr id="395" name="Google Shape;395;p35"/>
          <p:cNvSpPr txBox="1">
            <a:spLocks noGrp="1"/>
          </p:cNvSpPr>
          <p:nvPr>
            <p:ph type="body" idx="1"/>
          </p:nvPr>
        </p:nvSpPr>
        <p:spPr>
          <a:xfrm>
            <a:off x="311700" y="1152475"/>
            <a:ext cx="8074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FFFFFF"/>
                </a:solidFill>
              </a:rPr>
              <a:t>CREDITO D’IMPOSTA AL 60% PER LE SPESE DI MESSA IN SICUREZZA</a:t>
            </a:r>
            <a:r>
              <a:rPr lang="it" sz="1100">
                <a:solidFill>
                  <a:srgbClr val="FFFFFF"/>
                </a:solidFill>
              </a:rPr>
              <a:t> </a:t>
            </a:r>
            <a:endParaRPr sz="2400" b="1">
              <a:solidFill>
                <a:srgbClr val="FFFFFF"/>
              </a:solidFill>
            </a:endParaRPr>
          </a:p>
          <a:p>
            <a:pPr marL="0" lvl="0" indent="0" algn="l" rtl="0">
              <a:spcBef>
                <a:spcPts val="1600"/>
              </a:spcBef>
              <a:spcAft>
                <a:spcPts val="0"/>
              </a:spcAft>
              <a:buNone/>
            </a:pPr>
            <a:r>
              <a:rPr lang="it" sz="1100">
                <a:solidFill>
                  <a:srgbClr val="FFFFFF"/>
                </a:solidFill>
              </a:rPr>
              <a:t>					</a:t>
            </a:r>
            <a:endParaRPr sz="1200">
              <a:solidFill>
                <a:srgbClr val="FFFFFF"/>
              </a:solidFill>
            </a:endParaRPr>
          </a:p>
          <a:p>
            <a:pPr marL="457200" lvl="0" indent="-304800" algn="l" rtl="0">
              <a:spcBef>
                <a:spcPts val="0"/>
              </a:spcBef>
              <a:spcAft>
                <a:spcPts val="0"/>
              </a:spcAft>
              <a:buClr>
                <a:srgbClr val="FFFFFF"/>
              </a:buClr>
              <a:buSzPts val="1200"/>
              <a:buChar char="●"/>
            </a:pPr>
            <a:r>
              <a:rPr lang="it" sz="1200" b="1">
                <a:solidFill>
                  <a:srgbClr val="FFFFFF"/>
                </a:solidFill>
              </a:rPr>
              <a:t>Credito d'imposta del 60%</a:t>
            </a:r>
            <a:r>
              <a:rPr lang="it" sz="1200">
                <a:solidFill>
                  <a:srgbClr val="FFFFFF"/>
                </a:solidFill>
              </a:rPr>
              <a:t>,per un massimo di 80 mila euro, per le spese di investimento necessarie per la riapertura in sicurezza delle attivité economiche.</a:t>
            </a:r>
            <a:endParaRPr sz="1200">
              <a:solidFill>
                <a:srgbClr val="FFFFFF"/>
              </a:solidFill>
            </a:endParaRPr>
          </a:p>
          <a:p>
            <a:pPr marL="457200" lvl="0" indent="-304800" algn="l" rtl="0">
              <a:spcBef>
                <a:spcPts val="0"/>
              </a:spcBef>
              <a:spcAft>
                <a:spcPts val="0"/>
              </a:spcAft>
              <a:buClr>
                <a:srgbClr val="FFFFFF"/>
              </a:buClr>
              <a:buSzPts val="1200"/>
              <a:buChar char="●"/>
            </a:pPr>
            <a:r>
              <a:rPr lang="it" sz="1200" b="1">
                <a:solidFill>
                  <a:srgbClr val="FFFFFF"/>
                </a:solidFill>
              </a:rPr>
              <a:t>Tipologia interventi:</a:t>
            </a:r>
            <a:r>
              <a:rPr lang="it" sz="1200">
                <a:solidFill>
                  <a:srgbClr val="FFFFFF"/>
                </a:solidFill>
              </a:rPr>
              <a:t> interventi necessari per garantire le prescrizioni sanitarie e le misure di contenimento:</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a) interventi edilizi per il rifacimento spogliatoi, mense, realizzazione di spazi medici, ingressi e spazi comuni;</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b) arredi di sicurezza o quelli per l’acquisto di tecnologie per /attivita lavorativa e le apparecchiature per il controllo della temperatura dei dipendenti</a:t>
            </a:r>
            <a:endParaRPr sz="1200">
              <a:solidFill>
                <a:srgbClr val="FFFFFF"/>
              </a:solidFill>
            </a:endParaRPr>
          </a:p>
          <a:p>
            <a:pPr marL="0" lvl="0" indent="0" algn="l" rtl="0">
              <a:spcBef>
                <a:spcPts val="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457200" lvl="0" indent="-304800" algn="l" rtl="0">
              <a:spcBef>
                <a:spcPts val="0"/>
              </a:spcBef>
              <a:spcAft>
                <a:spcPts val="0"/>
              </a:spcAft>
              <a:buClr>
                <a:srgbClr val="FFFFFF"/>
              </a:buClr>
              <a:buSzPts val="1200"/>
              <a:buChar char="●"/>
            </a:pPr>
            <a:r>
              <a:rPr lang="it" sz="1200" b="1">
                <a:solidFill>
                  <a:srgbClr val="FFFFFF"/>
                </a:solidFill>
              </a:rPr>
              <a:t>utilizzo dal 2021 esclusivamente in compensazione; in alternativa è comunque cedibile ad altri soggetti ivi comprese le banche</a:t>
            </a:r>
            <a:endParaRPr sz="1200" b="1">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1600"/>
              </a:spcAft>
              <a:buNone/>
            </a:pPr>
            <a:r>
              <a:rPr lang="it" sz="1200">
                <a:solidFill>
                  <a:srgbClr val="FFFFFF"/>
                </a:solidFill>
              </a:rPr>
              <a:t>	 </a:t>
            </a:r>
            <a:endParaRPr sz="1200">
              <a:solidFill>
                <a:srgbClr val="FFFFFF"/>
              </a:solidFill>
            </a:endParaRPr>
          </a:p>
        </p:txBody>
      </p:sp>
      <p:pic>
        <p:nvPicPr>
          <p:cNvPr id="397" name="Google Shape;397;p35"/>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398" name="Google Shape;398;p35"/>
          <p:cNvSpPr txBox="1"/>
          <p:nvPr/>
        </p:nvSpPr>
        <p:spPr>
          <a:xfrm>
            <a:off x="1731200" y="4682125"/>
            <a:ext cx="63933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3554" name="Picture 2">
            <a:extLst>
              <a:ext uri="{FF2B5EF4-FFF2-40B4-BE49-F238E27FC236}">
                <a16:creationId xmlns:a16="http://schemas.microsoft.com/office/drawing/2014/main" id="{16A2A18A-7C6F-4D46-B5C7-8AD4643F8E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36"/>
          <p:cNvPicPr preferRelativeResize="0"/>
          <p:nvPr/>
        </p:nvPicPr>
        <p:blipFill rotWithShape="1">
          <a:blip r:embed="rId3">
            <a:alphaModFix amt="10000"/>
          </a:blip>
          <a:srcRect l="59" r="49"/>
          <a:stretch/>
        </p:blipFill>
        <p:spPr>
          <a:xfrm>
            <a:off x="0" y="-477724"/>
            <a:ext cx="9144000" cy="6098958"/>
          </a:xfrm>
          <a:prstGeom prst="rect">
            <a:avLst/>
          </a:prstGeom>
          <a:noFill/>
          <a:ln>
            <a:noFill/>
          </a:ln>
        </p:spPr>
      </p:pic>
      <p:sp>
        <p:nvSpPr>
          <p:cNvPr id="405" name="Google Shape;405;p36"/>
          <p:cNvSpPr txBox="1">
            <a:spLocks noGrp="1"/>
          </p:cNvSpPr>
          <p:nvPr>
            <p:ph type="title"/>
          </p:nvPr>
        </p:nvSpPr>
        <p:spPr>
          <a:xfrm>
            <a:off x="311700" y="64751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406" name="Google Shape;406;p36"/>
          <p:cNvSpPr txBox="1">
            <a:spLocks noGrp="1"/>
          </p:cNvSpPr>
          <p:nvPr>
            <p:ph type="body" idx="1"/>
          </p:nvPr>
        </p:nvSpPr>
        <p:spPr>
          <a:xfrm>
            <a:off x="311700" y="1152475"/>
            <a:ext cx="7608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FFFFFF"/>
                </a:solidFill>
              </a:rPr>
              <a:t>SCONTO SULLE BOLLETTE ELETTRICHE PER TRE MESI A PARTIRE DA APRILE . PER 3 MESI PER LE PMI.</a:t>
            </a:r>
            <a:endParaRPr b="1" dirty="0">
              <a:solidFill>
                <a:srgbClr val="FFFFFF"/>
              </a:solidFill>
            </a:endParaRPr>
          </a:p>
          <a:p>
            <a:pPr marL="0" lvl="0" indent="0" algn="l" rtl="0">
              <a:spcBef>
                <a:spcPts val="1600"/>
              </a:spcBef>
              <a:spcAft>
                <a:spcPts val="0"/>
              </a:spcAft>
              <a:buNone/>
            </a:pPr>
            <a:endParaRPr b="1" dirty="0">
              <a:solidFill>
                <a:srgbClr val="FFFFFF"/>
              </a:solidFill>
            </a:endParaRPr>
          </a:p>
          <a:p>
            <a:pPr marL="457200" lvl="0" indent="-304800" algn="l" rtl="0">
              <a:spcBef>
                <a:spcPts val="1600"/>
              </a:spcBef>
              <a:spcAft>
                <a:spcPts val="0"/>
              </a:spcAft>
              <a:buClr>
                <a:srgbClr val="FFFFFF"/>
              </a:buClr>
              <a:buSzPts val="1200"/>
              <a:buChar char="●"/>
            </a:pPr>
            <a:r>
              <a:rPr lang="it" sz="1200" b="1" dirty="0">
                <a:solidFill>
                  <a:srgbClr val="FFFFFF"/>
                </a:solidFill>
              </a:rPr>
              <a:t>ARERA</a:t>
            </a:r>
            <a:r>
              <a:rPr lang="it" sz="1200" dirty="0">
                <a:solidFill>
                  <a:srgbClr val="FFFFFF"/>
                </a:solidFill>
              </a:rPr>
              <a:t> ridetermina le tariffe per azzerare le quote fisse indipendenti dalla potenza per tutti i clienti alimentati in bassa tensione.			</a:t>
            </a:r>
            <a:endParaRPr sz="1200" dirty="0">
              <a:solidFill>
                <a:srgbClr val="FFFFFF"/>
              </a:solidFill>
            </a:endParaRPr>
          </a:p>
          <a:p>
            <a:pPr marL="457200" lvl="0" indent="0" algn="l" rtl="0">
              <a:spcBef>
                <a:spcPts val="1600"/>
              </a:spcBef>
              <a:spcAft>
                <a:spcPts val="0"/>
              </a:spcAft>
              <a:buNone/>
            </a:pPr>
            <a:r>
              <a:rPr lang="it" sz="1200" dirty="0">
                <a:solidFill>
                  <a:srgbClr val="FFFFFF"/>
                </a:solidFill>
              </a:rPr>
              <a:t>	</a:t>
            </a:r>
            <a:endParaRPr sz="1200" dirty="0">
              <a:solidFill>
                <a:srgbClr val="FFFFFF"/>
              </a:solidFill>
            </a:endParaRPr>
          </a:p>
          <a:p>
            <a:pPr marL="457200" lvl="0" indent="-304800" algn="l" rtl="0">
              <a:spcBef>
                <a:spcPts val="1600"/>
              </a:spcBef>
              <a:spcAft>
                <a:spcPts val="0"/>
              </a:spcAft>
              <a:buClr>
                <a:srgbClr val="FFFFFF"/>
              </a:buClr>
              <a:buSzPts val="1200"/>
              <a:buChar char="●"/>
            </a:pPr>
            <a:r>
              <a:rPr lang="it" sz="1200" dirty="0">
                <a:solidFill>
                  <a:srgbClr val="FFFFFF"/>
                </a:solidFill>
              </a:rPr>
              <a:t>Per i soli clienti non domestici alimentati in bassa tensione con potenza disponibile superiore a 3,3 kilowatt, le tariffe saranno rideterminate per ridurre ulteriormente la spesa applicando una potenza “virtuale” se è fissata convenzionalmente (3kW), senza limitazione ai prelievi dei clienti.</a:t>
            </a:r>
            <a:endParaRPr sz="1200" dirty="0">
              <a:solidFill>
                <a:srgbClr val="FFFFFF"/>
              </a:solidFill>
            </a:endParaRPr>
          </a:p>
          <a:p>
            <a:pPr marL="0" lvl="0" indent="0" algn="l" rtl="0">
              <a:spcBef>
                <a:spcPts val="1200"/>
              </a:spcBef>
              <a:spcAft>
                <a:spcPts val="0"/>
              </a:spcAft>
              <a:buClr>
                <a:schemeClr val="dk1"/>
              </a:buClr>
              <a:buSzPts val="1100"/>
              <a:buFont typeface="Arial"/>
              <a:buNone/>
            </a:pPr>
            <a:r>
              <a:rPr lang="it" sz="1200" dirty="0">
                <a:solidFill>
                  <a:srgbClr val="FFFFFF"/>
                </a:solidFill>
              </a:rPr>
              <a:t>					</a:t>
            </a:r>
            <a:endParaRPr sz="1200" dirty="0">
              <a:solidFill>
                <a:srgbClr val="FFFFFF"/>
              </a:solidFill>
            </a:endParaRPr>
          </a:p>
          <a:p>
            <a:pPr marL="0" lvl="0" indent="0" algn="l" rtl="0">
              <a:spcBef>
                <a:spcPts val="0"/>
              </a:spcBef>
              <a:spcAft>
                <a:spcPts val="0"/>
              </a:spcAft>
              <a:buClr>
                <a:schemeClr val="dk1"/>
              </a:buClr>
              <a:buSzPts val="1100"/>
              <a:buFont typeface="Arial"/>
              <a:buNone/>
            </a:pPr>
            <a:r>
              <a:rPr lang="it" sz="1200" dirty="0">
                <a:solidFill>
                  <a:srgbClr val="FFFFFF"/>
                </a:solidFill>
              </a:rPr>
              <a:t>				</a:t>
            </a:r>
            <a:endParaRPr sz="1200" dirty="0">
              <a:solidFill>
                <a:srgbClr val="FFFFFF"/>
              </a:solidFill>
            </a:endParaRPr>
          </a:p>
          <a:p>
            <a:pPr marL="0" lvl="0" indent="0" algn="l" rtl="0">
              <a:spcBef>
                <a:spcPts val="1600"/>
              </a:spcBef>
              <a:spcAft>
                <a:spcPts val="0"/>
              </a:spcAft>
              <a:buClr>
                <a:schemeClr val="dk1"/>
              </a:buClr>
              <a:buSzPts val="1100"/>
              <a:buFont typeface="Arial"/>
              <a:buNone/>
            </a:pPr>
            <a:r>
              <a:rPr lang="it" sz="1200" dirty="0">
                <a:solidFill>
                  <a:srgbClr val="FFFFFF"/>
                </a:solidFill>
              </a:rPr>
              <a:t>			</a:t>
            </a:r>
            <a:endParaRPr sz="1200" dirty="0">
              <a:solidFill>
                <a:srgbClr val="FFFFFF"/>
              </a:solidFill>
            </a:endParaRPr>
          </a:p>
          <a:p>
            <a:pPr marL="0" lvl="0" indent="0" algn="l" rtl="0">
              <a:spcBef>
                <a:spcPts val="1600"/>
              </a:spcBef>
              <a:spcAft>
                <a:spcPts val="0"/>
              </a:spcAft>
              <a:buClr>
                <a:schemeClr val="dk1"/>
              </a:buClr>
              <a:buSzPts val="1100"/>
              <a:buFont typeface="Arial"/>
              <a:buNone/>
            </a:pPr>
            <a:r>
              <a:rPr lang="it" sz="1200" dirty="0">
                <a:solidFill>
                  <a:srgbClr val="FFFFFF"/>
                </a:solidFill>
              </a:rPr>
              <a:t>		</a:t>
            </a:r>
            <a:endParaRPr sz="1200" dirty="0">
              <a:solidFill>
                <a:srgbClr val="FFFFFF"/>
              </a:solidFill>
            </a:endParaRPr>
          </a:p>
          <a:p>
            <a:pPr marL="0" lvl="0" indent="0" algn="l" rtl="0">
              <a:spcBef>
                <a:spcPts val="1600"/>
              </a:spcBef>
              <a:spcAft>
                <a:spcPts val="1600"/>
              </a:spcAft>
              <a:buNone/>
            </a:pPr>
            <a:r>
              <a:rPr lang="it" sz="1200" dirty="0">
                <a:solidFill>
                  <a:srgbClr val="FFFFFF"/>
                </a:solidFill>
              </a:rPr>
              <a:t>	 </a:t>
            </a:r>
            <a:endParaRPr sz="1200" dirty="0">
              <a:solidFill>
                <a:srgbClr val="FFFFFF"/>
              </a:solidFill>
            </a:endParaRPr>
          </a:p>
        </p:txBody>
      </p:sp>
      <p:pic>
        <p:nvPicPr>
          <p:cNvPr id="408" name="Google Shape;408;p36"/>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409" name="Google Shape;409;p36"/>
          <p:cNvSpPr txBox="1"/>
          <p:nvPr/>
        </p:nvSpPr>
        <p:spPr>
          <a:xfrm>
            <a:off x="2132675" y="4697275"/>
            <a:ext cx="59715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4578" name="Picture 2">
            <a:extLst>
              <a:ext uri="{FF2B5EF4-FFF2-40B4-BE49-F238E27FC236}">
                <a16:creationId xmlns:a16="http://schemas.microsoft.com/office/drawing/2014/main" id="{7E4F705A-24C1-4D5A-AEA4-9AC5C6EC6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7"/>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5" name="Google Shape;415;p37"/>
          <p:cNvPicPr preferRelativeResize="0"/>
          <p:nvPr/>
        </p:nvPicPr>
        <p:blipFill rotWithShape="1">
          <a:blip r:embed="rId3">
            <a:alphaModFix amt="9000"/>
          </a:blip>
          <a:srcRect l="19" r="29"/>
          <a:stretch/>
        </p:blipFill>
        <p:spPr>
          <a:xfrm>
            <a:off x="0" y="-477724"/>
            <a:ext cx="9144000" cy="6098958"/>
          </a:xfrm>
          <a:prstGeom prst="rect">
            <a:avLst/>
          </a:prstGeom>
          <a:noFill/>
          <a:ln>
            <a:noFill/>
          </a:ln>
        </p:spPr>
      </p:pic>
      <p:sp>
        <p:nvSpPr>
          <p:cNvPr id="416" name="Google Shape;416;p37"/>
          <p:cNvSpPr txBox="1">
            <a:spLocks noGrp="1"/>
          </p:cNvSpPr>
          <p:nvPr>
            <p:ph type="title"/>
          </p:nvPr>
        </p:nvSpPr>
        <p:spPr>
          <a:xfrm>
            <a:off x="311700" y="71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417" name="Google Shape;417;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FFFFFF"/>
                </a:solidFill>
              </a:rPr>
              <a:t>SCADENZE FISCALE AL 16 SETTEMBRE</a:t>
            </a:r>
            <a:endParaRPr b="1">
              <a:solidFill>
                <a:srgbClr val="FFFFFF"/>
              </a:solidFill>
            </a:endParaRPr>
          </a:p>
          <a:p>
            <a:pPr marL="0" lvl="0" indent="0" algn="l" rtl="0">
              <a:spcBef>
                <a:spcPts val="1600"/>
              </a:spcBef>
              <a:spcAft>
                <a:spcPts val="0"/>
              </a:spcAft>
              <a:buNone/>
            </a:pPr>
            <a:r>
              <a:rPr lang="it" sz="1100">
                <a:solidFill>
                  <a:srgbClr val="FFFFFF"/>
                </a:solidFill>
              </a:rPr>
              <a:t>				</a:t>
            </a:r>
            <a:endParaRPr sz="1200">
              <a:solidFill>
                <a:srgbClr val="FFFFFF"/>
              </a:solidFill>
            </a:endParaRPr>
          </a:p>
          <a:p>
            <a:pPr marL="457200" lvl="0" indent="-304800" algn="l" rtl="0">
              <a:spcBef>
                <a:spcPts val="0"/>
              </a:spcBef>
              <a:spcAft>
                <a:spcPts val="0"/>
              </a:spcAft>
              <a:buClr>
                <a:srgbClr val="FFFFFF"/>
              </a:buClr>
              <a:buSzPts val="1200"/>
              <a:buChar char="●"/>
            </a:pPr>
            <a:r>
              <a:rPr lang="it" sz="1200" b="1">
                <a:solidFill>
                  <a:srgbClr val="FFFFFF"/>
                </a:solidFill>
              </a:rPr>
              <a:t>Al 16 settembre</a:t>
            </a:r>
            <a:r>
              <a:rPr lang="it" sz="1200">
                <a:solidFill>
                  <a:srgbClr val="FFFFFF"/>
                </a:solidFill>
              </a:rPr>
              <a:t> tutti i pagamenti dovuti per le ritenute, per l’iva, per i contributi previdenziali e a favore dell'Inail, gli atti di accertamento, le cartelle esattoriali, gli avvisi bonari e le rate della rottamazione-ter e del saldo e stralcio.</a:t>
            </a:r>
            <a:endParaRPr sz="1200">
              <a:solidFill>
                <a:srgbClr val="FFFFFF"/>
              </a:solidFill>
            </a:endParaRPr>
          </a:p>
          <a:p>
            <a:pPr marL="457200" lvl="0" indent="-304800" algn="l" rtl="0">
              <a:lnSpc>
                <a:spcPct val="200000"/>
              </a:lnSpc>
              <a:spcBef>
                <a:spcPts val="0"/>
              </a:spcBef>
              <a:spcAft>
                <a:spcPts val="0"/>
              </a:spcAft>
              <a:buClr>
                <a:srgbClr val="FFFFFF"/>
              </a:buClr>
              <a:buSzPts val="1200"/>
              <a:buChar char="●"/>
            </a:pPr>
            <a:r>
              <a:rPr lang="it" sz="1200">
                <a:solidFill>
                  <a:srgbClr val="FFFFFF"/>
                </a:solidFill>
              </a:rPr>
              <a:t>I pagamenti possono essere effettuati in un’</a:t>
            </a:r>
            <a:r>
              <a:rPr lang="it" sz="1200" b="1">
                <a:solidFill>
                  <a:srgbClr val="FFFFFF"/>
                </a:solidFill>
              </a:rPr>
              <a:t>unica soluzione oppure in quattro rate di pari importo</a:t>
            </a:r>
            <a:r>
              <a:rPr lang="it" sz="1400">
                <a:solidFill>
                  <a:srgbClr val="FFFFFF"/>
                </a:solidFill>
              </a:rPr>
              <a:t>.		</a:t>
            </a:r>
            <a:endParaRPr sz="1400">
              <a:solidFill>
                <a:srgbClr val="FFFFFF"/>
              </a:solidFill>
            </a:endParaRPr>
          </a:p>
          <a:p>
            <a:pPr marL="457200" lvl="0" indent="-342900" algn="l" rtl="0">
              <a:lnSpc>
                <a:spcPct val="100000"/>
              </a:lnSpc>
              <a:spcBef>
                <a:spcPts val="0"/>
              </a:spcBef>
              <a:spcAft>
                <a:spcPts val="0"/>
              </a:spcAft>
              <a:buClr>
                <a:srgbClr val="FFFFFF"/>
              </a:buClr>
              <a:buSzPts val="1800"/>
              <a:buChar char="●"/>
            </a:pPr>
            <a:r>
              <a:rPr lang="it" sz="1400" b="1">
                <a:solidFill>
                  <a:srgbClr val="FFFFFF"/>
                </a:solidFill>
              </a:rPr>
              <a:t>ABOLIZIONE PRIMA RATA IMU SUGLI ALBERGHI E TOSAP BLOCCATA FINO A OTTOBRE</a:t>
            </a:r>
            <a:r>
              <a:rPr lang="it" sz="1100">
                <a:solidFill>
                  <a:srgbClr val="FFFFFF"/>
                </a:solidFill>
              </a:rPr>
              <a:t>				</a:t>
            </a:r>
            <a:endParaRPr sz="1100">
              <a:solidFill>
                <a:srgbClr val="FFFFFF"/>
              </a:solidFill>
            </a:endParaRPr>
          </a:p>
          <a:p>
            <a:pPr marL="457200" lvl="0" indent="-304800" algn="l" rtl="0">
              <a:spcBef>
                <a:spcPts val="0"/>
              </a:spcBef>
              <a:spcAft>
                <a:spcPts val="0"/>
              </a:spcAft>
              <a:buClr>
                <a:srgbClr val="FFFFFF"/>
              </a:buClr>
              <a:buSzPts val="1200"/>
              <a:buChar char="●"/>
            </a:pPr>
            <a:r>
              <a:rPr lang="it" sz="1200">
                <a:solidFill>
                  <a:srgbClr val="FFFFFF"/>
                </a:solidFill>
              </a:rPr>
              <a:t>Cancellazione acconto Imu di giugno per gli alberghi gli stabilimenti balneari, a patto che proprietario e gestore coincidano.</a:t>
            </a:r>
            <a:endParaRPr sz="1200">
              <a:solidFill>
                <a:srgbClr val="FFFFFF"/>
              </a:solidFill>
            </a:endParaRPr>
          </a:p>
          <a:p>
            <a:pPr marL="457200" lvl="0" indent="-304800" algn="l" rtl="0">
              <a:spcBef>
                <a:spcPts val="0"/>
              </a:spcBef>
              <a:spcAft>
                <a:spcPts val="0"/>
              </a:spcAft>
              <a:buClr>
                <a:srgbClr val="FFFFFF"/>
              </a:buClr>
              <a:buSzPts val="1200"/>
              <a:buChar char="●"/>
            </a:pPr>
            <a:r>
              <a:rPr lang="it" sz="1200">
                <a:solidFill>
                  <a:srgbClr val="FFFFFF"/>
                </a:solidFill>
              </a:rPr>
              <a:t>Esentati fino al 31 ottobre gli spazi aggiuntivi di occupazione di suolo pubblico necessari agli esercenti di pubblico servizio per rispettare il distanziamento sociale</a:t>
            </a:r>
            <a:endParaRPr sz="1200">
              <a:solidFill>
                <a:srgbClr val="FFFFFF"/>
              </a:solidFill>
            </a:endParaRPr>
          </a:p>
          <a:p>
            <a:pPr marL="0" lvl="0" indent="0" algn="l" rtl="0">
              <a:spcBef>
                <a:spcPts val="1200"/>
              </a:spcBef>
              <a:spcAft>
                <a:spcPts val="0"/>
              </a:spcAft>
              <a:buNone/>
            </a:pPr>
            <a:r>
              <a:rPr lang="it" sz="1100">
                <a:solidFill>
                  <a:srgbClr val="FFFFFF"/>
                </a:solidFill>
              </a:rPr>
              <a:t>				</a:t>
            </a:r>
            <a:endParaRPr sz="1100">
              <a:solidFill>
                <a:srgbClr val="FFFFFF"/>
              </a:solidFill>
            </a:endParaRPr>
          </a:p>
          <a:p>
            <a:pPr marL="0" lvl="0" indent="0" algn="l" rtl="0">
              <a:spcBef>
                <a:spcPts val="1200"/>
              </a:spcBef>
              <a:spcAft>
                <a:spcPts val="0"/>
              </a:spcAft>
              <a:buNone/>
            </a:pPr>
            <a:r>
              <a:rPr lang="it" sz="1100">
                <a:solidFill>
                  <a:srgbClr val="FFFFFF"/>
                </a:solidFill>
              </a:rPr>
              <a:t>			</a:t>
            </a:r>
            <a:endParaRPr sz="1100">
              <a:solidFill>
                <a:srgbClr val="FFFFFF"/>
              </a:solidFill>
            </a:endParaRPr>
          </a:p>
          <a:p>
            <a:pPr marL="0" lvl="0" indent="0" algn="l" rtl="0">
              <a:spcBef>
                <a:spcPts val="1200"/>
              </a:spcBef>
              <a:spcAft>
                <a:spcPts val="0"/>
              </a:spcAft>
              <a:buNone/>
            </a:pPr>
            <a:r>
              <a:rPr lang="it" sz="1100">
                <a:solidFill>
                  <a:srgbClr val="FFFFFF"/>
                </a:solidFill>
              </a:rPr>
              <a:t>		</a:t>
            </a:r>
            <a:endParaRPr sz="1100">
              <a:solidFill>
                <a:srgbClr val="FFFFFF"/>
              </a:solidFill>
            </a:endParaRPr>
          </a:p>
          <a:p>
            <a:pPr marL="0" lvl="0" indent="0" algn="l" rtl="0">
              <a:spcBef>
                <a:spcPts val="1200"/>
              </a:spcBef>
              <a:spcAft>
                <a:spcPts val="0"/>
              </a:spcAft>
              <a:buNone/>
            </a:pPr>
            <a:r>
              <a:rPr lang="it" sz="1100">
                <a:solidFill>
                  <a:srgbClr val="FFFFFF"/>
                </a:solidFill>
              </a:rPr>
              <a:t>	 </a:t>
            </a:r>
            <a:endParaRPr sz="1200">
              <a:solidFill>
                <a:srgbClr val="FFFFFF"/>
              </a:solidFill>
            </a:endParaRPr>
          </a:p>
          <a:p>
            <a:pPr marL="0" lvl="0" indent="0" algn="l" rtl="0">
              <a:spcBef>
                <a:spcPts val="1200"/>
              </a:spcBef>
              <a:spcAft>
                <a:spcPts val="0"/>
              </a:spcAft>
              <a:buNone/>
            </a:pPr>
            <a:r>
              <a:rPr lang="it" sz="1100">
                <a:solidFill>
                  <a:srgbClr val="FFFFFF"/>
                </a:solidFill>
              </a:rPr>
              <a:t>				</a:t>
            </a:r>
            <a:endParaRPr sz="1100">
              <a:solidFill>
                <a:srgbClr val="FFFFFF"/>
              </a:solidFill>
            </a:endParaRPr>
          </a:p>
          <a:p>
            <a:pPr marL="0" lvl="0" indent="0" algn="l" rtl="0">
              <a:lnSpc>
                <a:spcPct val="100000"/>
              </a:lnSpc>
              <a:spcBef>
                <a:spcPts val="1200"/>
              </a:spcBef>
              <a:spcAft>
                <a:spcPts val="0"/>
              </a:spcAft>
              <a:buNone/>
            </a:pPr>
            <a:r>
              <a:rPr lang="it" sz="1100">
                <a:solidFill>
                  <a:srgbClr val="FFFFFF"/>
                </a:solidFill>
              </a:rPr>
              <a:t>			</a:t>
            </a:r>
            <a:endParaRPr sz="1100">
              <a:solidFill>
                <a:srgbClr val="FFFFFF"/>
              </a:solidFill>
            </a:endParaRPr>
          </a:p>
          <a:p>
            <a:pPr marL="0" lvl="0" indent="0" algn="l" rtl="0">
              <a:lnSpc>
                <a:spcPct val="100000"/>
              </a:lnSpc>
              <a:spcBef>
                <a:spcPts val="1200"/>
              </a:spcBef>
              <a:spcAft>
                <a:spcPts val="0"/>
              </a:spcAft>
              <a:buNone/>
            </a:pPr>
            <a:r>
              <a:rPr lang="it" sz="1100">
                <a:solidFill>
                  <a:srgbClr val="FFFFFF"/>
                </a:solidFill>
              </a:rPr>
              <a:t>		</a:t>
            </a:r>
            <a:endParaRPr sz="1100">
              <a:solidFill>
                <a:srgbClr val="FFFFFF"/>
              </a:solidFill>
            </a:endParaRPr>
          </a:p>
          <a:p>
            <a:pPr marL="0" lvl="0" indent="0" algn="l" rtl="0">
              <a:lnSpc>
                <a:spcPct val="100000"/>
              </a:lnSpc>
              <a:spcBef>
                <a:spcPts val="1200"/>
              </a:spcBef>
              <a:spcAft>
                <a:spcPts val="0"/>
              </a:spcAft>
              <a:buNone/>
            </a:pPr>
            <a:r>
              <a:rPr lang="it" sz="1100">
                <a:solidFill>
                  <a:srgbClr val="FFFFFF"/>
                </a:solidFill>
              </a:rPr>
              <a:t>	 </a:t>
            </a:r>
            <a:endParaRPr b="1">
              <a:solidFill>
                <a:srgbClr val="FFFFFF"/>
              </a:solidFill>
            </a:endParaRPr>
          </a:p>
          <a:p>
            <a:pPr marL="0" lvl="0" indent="0" algn="l" rtl="0">
              <a:spcBef>
                <a:spcPts val="1200"/>
              </a:spcBef>
              <a:spcAft>
                <a:spcPts val="0"/>
              </a:spcAft>
              <a:buNone/>
            </a:pPr>
            <a:r>
              <a:rPr lang="it" sz="1100">
                <a:solidFill>
                  <a:srgbClr val="FFFFFF"/>
                </a:solidFill>
              </a:rPr>
              <a:t>				</a:t>
            </a:r>
            <a:endParaRPr sz="1100">
              <a:solidFill>
                <a:srgbClr val="FFFFFF"/>
              </a:solidFill>
            </a:endParaRPr>
          </a:p>
          <a:p>
            <a:pPr marL="0" lvl="0" indent="0" algn="l" rtl="0">
              <a:spcBef>
                <a:spcPts val="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None/>
            </a:pPr>
            <a:r>
              <a:rPr lang="it" sz="1100">
                <a:solidFill>
                  <a:srgbClr val="FFFFFF"/>
                </a:solidFill>
              </a:rPr>
              <a:t>	 </a:t>
            </a:r>
            <a:endParaRPr sz="1200">
              <a:solidFill>
                <a:srgbClr val="FFFFFF"/>
              </a:solidFill>
            </a:endParaRPr>
          </a:p>
          <a:p>
            <a:pPr marL="0" lvl="0" indent="0" algn="l" rtl="0">
              <a:spcBef>
                <a:spcPts val="1600"/>
              </a:spcBef>
              <a:spcAft>
                <a:spcPts val="0"/>
              </a:spcAft>
              <a:buNone/>
            </a:pPr>
            <a:r>
              <a:rPr lang="it" sz="1100">
                <a:solidFill>
                  <a:srgbClr val="FFFFFF"/>
                </a:solidFill>
              </a:rPr>
              <a:t>				</a:t>
            </a:r>
            <a:endParaRPr sz="1100">
              <a:solidFill>
                <a:srgbClr val="FFFFFF"/>
              </a:solidFill>
            </a:endParaRPr>
          </a:p>
          <a:p>
            <a:pPr marL="0" lvl="0" indent="0" algn="l" rtl="0">
              <a:spcBef>
                <a:spcPts val="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Clr>
                <a:schemeClr val="dk1"/>
              </a:buClr>
              <a:buSzPts val="1100"/>
              <a:buFont typeface="Arial"/>
              <a:buNone/>
            </a:pPr>
            <a:r>
              <a:rPr lang="it" sz="1100">
                <a:solidFill>
                  <a:srgbClr val="FFFFFF"/>
                </a:solidFill>
              </a:rPr>
              <a:t>	 </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160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1600"/>
              </a:spcBef>
              <a:spcAft>
                <a:spcPts val="1600"/>
              </a:spcAft>
              <a:buNone/>
            </a:pPr>
            <a:r>
              <a:rPr lang="it" sz="1100">
                <a:solidFill>
                  <a:srgbClr val="FFFFFF"/>
                </a:solidFill>
              </a:rPr>
              <a:t>	 </a:t>
            </a:r>
            <a:endParaRPr sz="1200">
              <a:solidFill>
                <a:srgbClr val="FFFFFF"/>
              </a:solidFill>
            </a:endParaRPr>
          </a:p>
        </p:txBody>
      </p:sp>
      <p:pic>
        <p:nvPicPr>
          <p:cNvPr id="419" name="Google Shape;419;p37"/>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420" name="Google Shape;420;p37"/>
          <p:cNvSpPr txBox="1"/>
          <p:nvPr/>
        </p:nvSpPr>
        <p:spPr>
          <a:xfrm>
            <a:off x="1480325" y="4697275"/>
            <a:ext cx="6565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5602" name="Picture 2">
            <a:extLst>
              <a:ext uri="{FF2B5EF4-FFF2-40B4-BE49-F238E27FC236}">
                <a16:creationId xmlns:a16="http://schemas.microsoft.com/office/drawing/2014/main" id="{C9D257CB-7E2B-4F11-965F-520F9DF4F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8"/>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38"/>
          <p:cNvPicPr preferRelativeResize="0"/>
          <p:nvPr/>
        </p:nvPicPr>
        <p:blipFill rotWithShape="1">
          <a:blip r:embed="rId3">
            <a:alphaModFix amt="9000"/>
          </a:blip>
          <a:srcRect l="19" r="29"/>
          <a:stretch/>
        </p:blipFill>
        <p:spPr>
          <a:xfrm>
            <a:off x="0" y="-477724"/>
            <a:ext cx="9144000" cy="6098958"/>
          </a:xfrm>
          <a:prstGeom prst="rect">
            <a:avLst/>
          </a:prstGeom>
          <a:noFill/>
          <a:ln>
            <a:noFill/>
          </a:ln>
        </p:spPr>
      </p:pic>
      <p:sp>
        <p:nvSpPr>
          <p:cNvPr id="427" name="Google Shape;427;p38"/>
          <p:cNvSpPr txBox="1">
            <a:spLocks noGrp="1"/>
          </p:cNvSpPr>
          <p:nvPr>
            <p:ph type="title"/>
          </p:nvPr>
        </p:nvSpPr>
        <p:spPr>
          <a:xfrm>
            <a:off x="311700" y="67243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IMPRESE</a:t>
            </a:r>
            <a:endParaRPr dirty="0">
              <a:solidFill>
                <a:srgbClr val="0000FF"/>
              </a:solidFill>
            </a:endParaRPr>
          </a:p>
        </p:txBody>
      </p:sp>
      <p:sp>
        <p:nvSpPr>
          <p:cNvPr id="428" name="Google Shape;428;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FFFFFF"/>
                </a:solidFill>
              </a:rPr>
              <a:t>PROROGA DELLA RIVALUTAZIONE QUOTE SOCIALI E TERRENI </a:t>
            </a:r>
            <a:r>
              <a:rPr lang="it" sz="1100" dirty="0">
                <a:solidFill>
                  <a:srgbClr val="FFFFFF"/>
                </a:solidFill>
              </a:rPr>
              <a:t>				</a:t>
            </a:r>
            <a:endParaRPr sz="1200" dirty="0">
              <a:solidFill>
                <a:srgbClr val="FFFFFF"/>
              </a:solidFill>
            </a:endParaRPr>
          </a:p>
          <a:p>
            <a:pPr marL="457200" lvl="0" indent="-304800" algn="l" rtl="0">
              <a:lnSpc>
                <a:spcPct val="200000"/>
              </a:lnSpc>
              <a:spcBef>
                <a:spcPts val="1600"/>
              </a:spcBef>
              <a:spcAft>
                <a:spcPts val="0"/>
              </a:spcAft>
              <a:buClr>
                <a:srgbClr val="FFFFFF"/>
              </a:buClr>
              <a:buSzPts val="1200"/>
              <a:buChar char="●"/>
            </a:pPr>
            <a:r>
              <a:rPr lang="it" sz="1200" b="1" dirty="0">
                <a:solidFill>
                  <a:srgbClr val="FFFFFF"/>
                </a:solidFill>
              </a:rPr>
              <a:t>Sarà possibile rivalutare le quote sociali e i terreni detenuti da persone fisiche al 01 luglio 2020.</a:t>
            </a:r>
            <a:endParaRPr sz="1200" b="1" dirty="0">
              <a:solidFill>
                <a:srgbClr val="FFFFFF"/>
              </a:solidFill>
            </a:endParaRPr>
          </a:p>
          <a:p>
            <a:pPr marL="457200" lvl="0" indent="-304800" algn="l" rtl="0">
              <a:lnSpc>
                <a:spcPct val="200000"/>
              </a:lnSpc>
              <a:spcBef>
                <a:spcPts val="0"/>
              </a:spcBef>
              <a:spcAft>
                <a:spcPts val="0"/>
              </a:spcAft>
              <a:buClr>
                <a:srgbClr val="FFFFFF"/>
              </a:buClr>
              <a:buSzPts val="1200"/>
              <a:buChar char="●"/>
            </a:pPr>
            <a:r>
              <a:rPr lang="it" sz="1200" b="1" dirty="0">
                <a:solidFill>
                  <a:srgbClr val="FFFFFF"/>
                </a:solidFill>
              </a:rPr>
              <a:t>Termine per la redazione della perizia ed il pagamento della prima rata: 30 settembre 2020.		</a:t>
            </a:r>
            <a:endParaRPr sz="1200" b="1" dirty="0">
              <a:solidFill>
                <a:srgbClr val="FFFFFF"/>
              </a:solidFill>
            </a:endParaRPr>
          </a:p>
          <a:p>
            <a:pPr marL="457200" lvl="0" indent="-304800" algn="l" rtl="0">
              <a:lnSpc>
                <a:spcPct val="200000"/>
              </a:lnSpc>
              <a:spcBef>
                <a:spcPts val="0"/>
              </a:spcBef>
              <a:spcAft>
                <a:spcPts val="0"/>
              </a:spcAft>
              <a:buClr>
                <a:srgbClr val="FFFFFF"/>
              </a:buClr>
              <a:buSzPts val="1200"/>
              <a:buChar char="●"/>
            </a:pPr>
            <a:r>
              <a:rPr lang="it" sz="1200" b="1" dirty="0">
                <a:solidFill>
                  <a:srgbClr val="FFFFFF"/>
                </a:solidFill>
              </a:rPr>
              <a:t>Il pagamento sarà possibile in tre rate annuali, con interesse del 3%:</a:t>
            </a:r>
            <a:endParaRPr sz="1200" b="1" dirty="0">
              <a:solidFill>
                <a:srgbClr val="FFFFFF"/>
              </a:solidFill>
            </a:endParaRPr>
          </a:p>
          <a:p>
            <a:pPr marL="457200" lvl="0" indent="-304800" algn="l" rtl="0">
              <a:lnSpc>
                <a:spcPct val="200000"/>
              </a:lnSpc>
              <a:spcBef>
                <a:spcPts val="0"/>
              </a:spcBef>
              <a:spcAft>
                <a:spcPts val="0"/>
              </a:spcAft>
              <a:buClr>
                <a:srgbClr val="FFFFFF"/>
              </a:buClr>
              <a:buSzPts val="1200"/>
              <a:buChar char="●"/>
            </a:pPr>
            <a:r>
              <a:rPr lang="it" sz="1200" b="1" dirty="0">
                <a:solidFill>
                  <a:srgbClr val="FFFFFF"/>
                </a:solidFill>
              </a:rPr>
              <a:t>L’aliquota r</a:t>
            </a:r>
            <a:r>
              <a:rPr lang="it" sz="1200" dirty="0">
                <a:solidFill>
                  <a:srgbClr val="FFFFFF"/>
                </a:solidFill>
              </a:rPr>
              <a:t>esta invariata, per entrambe le tipologie di rivalutazione, all’11% del valore peritale.</a:t>
            </a:r>
            <a:endParaRPr sz="1200" dirty="0">
              <a:solidFill>
                <a:srgbClr val="FFFFFF"/>
              </a:solidFill>
            </a:endParaRPr>
          </a:p>
          <a:p>
            <a:pPr marL="0" lvl="0" indent="0" algn="l" rtl="0">
              <a:spcBef>
                <a:spcPts val="1200"/>
              </a:spcBef>
              <a:spcAft>
                <a:spcPts val="0"/>
              </a:spcAft>
              <a:buNone/>
            </a:pPr>
            <a:r>
              <a:rPr lang="it" sz="1100" dirty="0">
                <a:solidFill>
                  <a:srgbClr val="FFFFFF"/>
                </a:solidFill>
              </a:rPr>
              <a:t>			</a:t>
            </a:r>
            <a:endParaRPr sz="1100" dirty="0">
              <a:solidFill>
                <a:srgbClr val="FFFFFF"/>
              </a:solidFill>
            </a:endParaRPr>
          </a:p>
          <a:p>
            <a:pPr marL="0" lvl="0" indent="0" algn="l" rtl="0">
              <a:spcBef>
                <a:spcPts val="1200"/>
              </a:spcBef>
              <a:spcAft>
                <a:spcPts val="0"/>
              </a:spcAft>
              <a:buNone/>
            </a:pPr>
            <a:r>
              <a:rPr lang="it" sz="1100" dirty="0">
                <a:solidFill>
                  <a:srgbClr val="FFFFFF"/>
                </a:solidFill>
              </a:rPr>
              <a:t>			</a:t>
            </a:r>
            <a:endParaRPr sz="1100" dirty="0">
              <a:solidFill>
                <a:srgbClr val="FFFFFF"/>
              </a:solidFill>
            </a:endParaRPr>
          </a:p>
          <a:p>
            <a:pPr marL="0" lvl="0" indent="0" algn="l" rtl="0">
              <a:spcBef>
                <a:spcPts val="1200"/>
              </a:spcBef>
              <a:spcAft>
                <a:spcPts val="0"/>
              </a:spcAft>
              <a:buNone/>
            </a:pPr>
            <a:r>
              <a:rPr lang="it" sz="1100" dirty="0">
                <a:solidFill>
                  <a:srgbClr val="FFFFFF"/>
                </a:solidFill>
              </a:rPr>
              <a:t>		</a:t>
            </a:r>
            <a:endParaRPr sz="1100" dirty="0">
              <a:solidFill>
                <a:srgbClr val="FFFFFF"/>
              </a:solidFill>
            </a:endParaRPr>
          </a:p>
          <a:p>
            <a:pPr marL="0" lvl="0" indent="0" algn="l" rtl="0">
              <a:spcBef>
                <a:spcPts val="1200"/>
              </a:spcBef>
              <a:spcAft>
                <a:spcPts val="0"/>
              </a:spcAft>
              <a:buNone/>
            </a:pPr>
            <a:r>
              <a:rPr lang="it" sz="1100" dirty="0">
                <a:solidFill>
                  <a:srgbClr val="FFFFFF"/>
                </a:solidFill>
              </a:rPr>
              <a:t>	 </a:t>
            </a:r>
            <a:endParaRPr sz="1200" dirty="0">
              <a:solidFill>
                <a:srgbClr val="FFFFFF"/>
              </a:solidFill>
            </a:endParaRPr>
          </a:p>
          <a:p>
            <a:pPr marL="0" lvl="0" indent="0" algn="l" rtl="0">
              <a:spcBef>
                <a:spcPts val="1200"/>
              </a:spcBef>
              <a:spcAft>
                <a:spcPts val="0"/>
              </a:spcAft>
              <a:buNone/>
            </a:pPr>
            <a:r>
              <a:rPr lang="it" sz="1100" dirty="0">
                <a:solidFill>
                  <a:srgbClr val="FFFFFF"/>
                </a:solidFill>
              </a:rPr>
              <a:t>				</a:t>
            </a:r>
            <a:endParaRPr sz="1100" dirty="0">
              <a:solidFill>
                <a:srgbClr val="FFFFFF"/>
              </a:solidFill>
            </a:endParaRPr>
          </a:p>
          <a:p>
            <a:pPr marL="0" lvl="0" indent="0" algn="l" rtl="0">
              <a:lnSpc>
                <a:spcPct val="100000"/>
              </a:lnSpc>
              <a:spcBef>
                <a:spcPts val="1200"/>
              </a:spcBef>
              <a:spcAft>
                <a:spcPts val="0"/>
              </a:spcAft>
              <a:buNone/>
            </a:pPr>
            <a:r>
              <a:rPr lang="it" sz="1100" dirty="0">
                <a:solidFill>
                  <a:srgbClr val="FFFFFF"/>
                </a:solidFill>
              </a:rPr>
              <a:t>			</a:t>
            </a:r>
            <a:endParaRPr sz="1100" dirty="0">
              <a:solidFill>
                <a:srgbClr val="FFFFFF"/>
              </a:solidFill>
            </a:endParaRPr>
          </a:p>
          <a:p>
            <a:pPr marL="0" lvl="0" indent="0" algn="l" rtl="0">
              <a:lnSpc>
                <a:spcPct val="100000"/>
              </a:lnSpc>
              <a:spcBef>
                <a:spcPts val="1200"/>
              </a:spcBef>
              <a:spcAft>
                <a:spcPts val="0"/>
              </a:spcAft>
              <a:buNone/>
            </a:pPr>
            <a:r>
              <a:rPr lang="it" sz="1100" dirty="0">
                <a:solidFill>
                  <a:srgbClr val="FFFFFF"/>
                </a:solidFill>
              </a:rPr>
              <a:t>		</a:t>
            </a:r>
            <a:endParaRPr sz="1100" dirty="0">
              <a:solidFill>
                <a:srgbClr val="FFFFFF"/>
              </a:solidFill>
            </a:endParaRPr>
          </a:p>
          <a:p>
            <a:pPr marL="0" lvl="0" indent="0" algn="l" rtl="0">
              <a:lnSpc>
                <a:spcPct val="100000"/>
              </a:lnSpc>
              <a:spcBef>
                <a:spcPts val="1200"/>
              </a:spcBef>
              <a:spcAft>
                <a:spcPts val="0"/>
              </a:spcAft>
              <a:buNone/>
            </a:pPr>
            <a:r>
              <a:rPr lang="it" sz="1100" dirty="0">
                <a:solidFill>
                  <a:srgbClr val="FFFFFF"/>
                </a:solidFill>
              </a:rPr>
              <a:t>	 </a:t>
            </a:r>
            <a:endParaRPr b="1" dirty="0">
              <a:solidFill>
                <a:srgbClr val="FFFFFF"/>
              </a:solidFill>
            </a:endParaRPr>
          </a:p>
          <a:p>
            <a:pPr marL="0" lvl="0" indent="0" algn="l" rtl="0">
              <a:spcBef>
                <a:spcPts val="1200"/>
              </a:spcBef>
              <a:spcAft>
                <a:spcPts val="0"/>
              </a:spcAft>
              <a:buNone/>
            </a:pPr>
            <a:r>
              <a:rPr lang="it" sz="1100" dirty="0">
                <a:solidFill>
                  <a:srgbClr val="FFFFFF"/>
                </a:solidFill>
              </a:rPr>
              <a:t>				</a:t>
            </a:r>
            <a:endParaRPr sz="1100" dirty="0">
              <a:solidFill>
                <a:srgbClr val="FFFFFF"/>
              </a:solidFill>
            </a:endParaRPr>
          </a:p>
          <a:p>
            <a:pPr marL="0" lvl="0" indent="0" algn="l" rtl="0">
              <a:spcBef>
                <a:spcPts val="0"/>
              </a:spcBef>
              <a:spcAft>
                <a:spcPts val="0"/>
              </a:spcAft>
              <a:buNone/>
            </a:pPr>
            <a:r>
              <a:rPr lang="it" sz="1100" dirty="0">
                <a:solidFill>
                  <a:srgbClr val="FFFFFF"/>
                </a:solidFill>
              </a:rPr>
              <a:t>			</a:t>
            </a:r>
            <a:endParaRPr sz="1100" dirty="0">
              <a:solidFill>
                <a:srgbClr val="FFFFFF"/>
              </a:solidFill>
            </a:endParaRPr>
          </a:p>
          <a:p>
            <a:pPr marL="0" lvl="0" indent="0" algn="l" rtl="0">
              <a:spcBef>
                <a:spcPts val="1600"/>
              </a:spcBef>
              <a:spcAft>
                <a:spcPts val="0"/>
              </a:spcAft>
              <a:buNone/>
            </a:pPr>
            <a:r>
              <a:rPr lang="it" sz="1100" dirty="0">
                <a:solidFill>
                  <a:srgbClr val="FFFFFF"/>
                </a:solidFill>
              </a:rPr>
              <a:t>		</a:t>
            </a:r>
            <a:endParaRPr sz="1100" dirty="0">
              <a:solidFill>
                <a:srgbClr val="FFFFFF"/>
              </a:solidFill>
            </a:endParaRPr>
          </a:p>
          <a:p>
            <a:pPr marL="0" lvl="0" indent="0" algn="l" rtl="0">
              <a:spcBef>
                <a:spcPts val="1600"/>
              </a:spcBef>
              <a:spcAft>
                <a:spcPts val="0"/>
              </a:spcAft>
              <a:buNone/>
            </a:pPr>
            <a:r>
              <a:rPr lang="it" sz="1100" dirty="0">
                <a:solidFill>
                  <a:srgbClr val="FFFFFF"/>
                </a:solidFill>
              </a:rPr>
              <a:t>	 </a:t>
            </a:r>
            <a:endParaRPr sz="1200" dirty="0">
              <a:solidFill>
                <a:srgbClr val="FFFFFF"/>
              </a:solidFill>
            </a:endParaRPr>
          </a:p>
          <a:p>
            <a:pPr marL="0" lvl="0" indent="0" algn="l" rtl="0">
              <a:spcBef>
                <a:spcPts val="1600"/>
              </a:spcBef>
              <a:spcAft>
                <a:spcPts val="0"/>
              </a:spcAft>
              <a:buNone/>
            </a:pPr>
            <a:r>
              <a:rPr lang="it" sz="1100" dirty="0">
                <a:solidFill>
                  <a:srgbClr val="FFFFFF"/>
                </a:solidFill>
              </a:rPr>
              <a:t>				</a:t>
            </a:r>
            <a:endParaRPr sz="1100" dirty="0">
              <a:solidFill>
                <a:srgbClr val="FFFFFF"/>
              </a:solidFill>
            </a:endParaRPr>
          </a:p>
          <a:p>
            <a:pPr marL="0" lvl="0" indent="0" algn="l" rtl="0">
              <a:spcBef>
                <a:spcPts val="0"/>
              </a:spcBef>
              <a:spcAft>
                <a:spcPts val="0"/>
              </a:spcAft>
              <a:buNone/>
            </a:pPr>
            <a:r>
              <a:rPr lang="it" sz="1100" dirty="0">
                <a:solidFill>
                  <a:srgbClr val="FFFFFF"/>
                </a:solidFill>
              </a:rPr>
              <a:t>			</a:t>
            </a:r>
            <a:endParaRPr sz="1100" dirty="0">
              <a:solidFill>
                <a:srgbClr val="FFFFFF"/>
              </a:solidFill>
            </a:endParaRPr>
          </a:p>
          <a:p>
            <a:pPr marL="0" lvl="0" indent="0" algn="l" rtl="0">
              <a:spcBef>
                <a:spcPts val="1600"/>
              </a:spcBef>
              <a:spcAft>
                <a:spcPts val="0"/>
              </a:spcAft>
              <a:buNone/>
            </a:pPr>
            <a:r>
              <a:rPr lang="it" sz="1100" dirty="0">
                <a:solidFill>
                  <a:srgbClr val="FFFFFF"/>
                </a:solidFill>
              </a:rPr>
              <a:t>		</a:t>
            </a:r>
            <a:endParaRPr sz="1100" dirty="0">
              <a:solidFill>
                <a:srgbClr val="FFFFFF"/>
              </a:solidFill>
            </a:endParaRPr>
          </a:p>
          <a:p>
            <a:pPr marL="0" lvl="0" indent="0" algn="l" rtl="0">
              <a:spcBef>
                <a:spcPts val="1600"/>
              </a:spcBef>
              <a:spcAft>
                <a:spcPts val="0"/>
              </a:spcAft>
              <a:buClr>
                <a:schemeClr val="dk1"/>
              </a:buClr>
              <a:buSzPts val="1100"/>
              <a:buFont typeface="Arial"/>
              <a:buNone/>
            </a:pPr>
            <a:r>
              <a:rPr lang="it" sz="1100" dirty="0">
                <a:solidFill>
                  <a:srgbClr val="FFFFFF"/>
                </a:solidFill>
              </a:rPr>
              <a:t>	 </a:t>
            </a:r>
            <a:endParaRPr sz="1200" dirty="0">
              <a:solidFill>
                <a:srgbClr val="FFFFFF"/>
              </a:solidFill>
            </a:endParaRPr>
          </a:p>
          <a:p>
            <a:pPr marL="0" lvl="0" indent="0" algn="l" rtl="0">
              <a:spcBef>
                <a:spcPts val="1600"/>
              </a:spcBef>
              <a:spcAft>
                <a:spcPts val="0"/>
              </a:spcAft>
              <a:buClr>
                <a:schemeClr val="dk1"/>
              </a:buClr>
              <a:buSzPts val="1100"/>
              <a:buFont typeface="Arial"/>
              <a:buNone/>
            </a:pPr>
            <a:r>
              <a:rPr lang="it" sz="1100" dirty="0">
                <a:solidFill>
                  <a:srgbClr val="FFFFFF"/>
                </a:solidFill>
              </a:rPr>
              <a:t>				</a:t>
            </a:r>
            <a:endParaRPr sz="1100" dirty="0">
              <a:solidFill>
                <a:srgbClr val="FFFFFF"/>
              </a:solidFill>
            </a:endParaRPr>
          </a:p>
          <a:p>
            <a:pPr marL="0" lvl="0" indent="0" algn="l" rtl="0">
              <a:spcBef>
                <a:spcPts val="0"/>
              </a:spcBef>
              <a:spcAft>
                <a:spcPts val="0"/>
              </a:spcAft>
              <a:buClr>
                <a:schemeClr val="dk1"/>
              </a:buClr>
              <a:buSzPts val="1100"/>
              <a:buFont typeface="Arial"/>
              <a:buNone/>
            </a:pPr>
            <a:r>
              <a:rPr lang="it" sz="1100" dirty="0">
                <a:solidFill>
                  <a:srgbClr val="FFFFFF"/>
                </a:solidFill>
              </a:rPr>
              <a:t>			</a:t>
            </a:r>
            <a:endParaRPr sz="1100" dirty="0">
              <a:solidFill>
                <a:srgbClr val="FFFFFF"/>
              </a:solidFill>
            </a:endParaRPr>
          </a:p>
          <a:p>
            <a:pPr marL="0" lvl="0" indent="0" algn="l" rtl="0">
              <a:spcBef>
                <a:spcPts val="1600"/>
              </a:spcBef>
              <a:spcAft>
                <a:spcPts val="0"/>
              </a:spcAft>
              <a:buClr>
                <a:schemeClr val="dk1"/>
              </a:buClr>
              <a:buSzPts val="1100"/>
              <a:buFont typeface="Arial"/>
              <a:buNone/>
            </a:pPr>
            <a:r>
              <a:rPr lang="it" sz="1100" dirty="0">
                <a:solidFill>
                  <a:srgbClr val="FFFFFF"/>
                </a:solidFill>
              </a:rPr>
              <a:t>		</a:t>
            </a:r>
            <a:endParaRPr sz="1100" dirty="0">
              <a:solidFill>
                <a:srgbClr val="FFFFFF"/>
              </a:solidFill>
            </a:endParaRPr>
          </a:p>
          <a:p>
            <a:pPr marL="0" lvl="0" indent="0" algn="l" rtl="0">
              <a:spcBef>
                <a:spcPts val="1600"/>
              </a:spcBef>
              <a:spcAft>
                <a:spcPts val="1600"/>
              </a:spcAft>
              <a:buNone/>
            </a:pPr>
            <a:r>
              <a:rPr lang="it" sz="1100" dirty="0">
                <a:solidFill>
                  <a:srgbClr val="FFFFFF"/>
                </a:solidFill>
              </a:rPr>
              <a:t>	 </a:t>
            </a:r>
            <a:endParaRPr sz="1200" dirty="0">
              <a:solidFill>
                <a:srgbClr val="FFFFFF"/>
              </a:solidFill>
            </a:endParaRPr>
          </a:p>
        </p:txBody>
      </p:sp>
      <p:pic>
        <p:nvPicPr>
          <p:cNvPr id="430" name="Google Shape;430;p38"/>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431" name="Google Shape;431;p38"/>
          <p:cNvSpPr txBox="1"/>
          <p:nvPr/>
        </p:nvSpPr>
        <p:spPr>
          <a:xfrm>
            <a:off x="514350" y="4697275"/>
            <a:ext cx="7531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200" i="1">
                <a:solidFill>
                  <a:srgbClr val="CFE2F3"/>
                </a:solidFill>
                <a:latin typeface="Montserrat"/>
                <a:ea typeface="Montserrat"/>
                <a:cs typeface="Montserrat"/>
                <a:sym typeface="Montserrat"/>
              </a:rPr>
              <a:t>                        cura di: Simone Brancozzi e Agostino Galizia        </a:t>
            </a:r>
            <a:r>
              <a:rPr lang="it">
                <a:solidFill>
                  <a:schemeClr val="lt1"/>
                </a:solidFill>
              </a:rPr>
              <a:t>www.consulentiaziendaliditalia.it</a:t>
            </a:r>
            <a:endParaRPr sz="1200" i="1">
              <a:solidFill>
                <a:srgbClr val="CFE2F3"/>
              </a:solidFill>
              <a:latin typeface="Montserrat"/>
              <a:ea typeface="Montserrat"/>
              <a:cs typeface="Montserrat"/>
              <a:sym typeface="Montserrat"/>
            </a:endParaRPr>
          </a:p>
        </p:txBody>
      </p:sp>
      <p:pic>
        <p:nvPicPr>
          <p:cNvPr id="26626" name="Picture 2">
            <a:extLst>
              <a:ext uri="{FF2B5EF4-FFF2-40B4-BE49-F238E27FC236}">
                <a16:creationId xmlns:a16="http://schemas.microsoft.com/office/drawing/2014/main" id="{78FE08C3-C2C9-4219-82EA-C4C39ABB8E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9"/>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7" name="Google Shape;437;p39"/>
          <p:cNvPicPr preferRelativeResize="0"/>
          <p:nvPr/>
        </p:nvPicPr>
        <p:blipFill rotWithShape="1">
          <a:blip r:embed="rId3">
            <a:alphaModFix amt="7000"/>
          </a:blip>
          <a:srcRect l="19" r="29"/>
          <a:stretch/>
        </p:blipFill>
        <p:spPr>
          <a:xfrm>
            <a:off x="0" y="-477724"/>
            <a:ext cx="9144000" cy="6098958"/>
          </a:xfrm>
          <a:prstGeom prst="rect">
            <a:avLst/>
          </a:prstGeom>
          <a:noFill/>
          <a:ln>
            <a:noFill/>
          </a:ln>
        </p:spPr>
      </p:pic>
      <p:sp>
        <p:nvSpPr>
          <p:cNvPr id="438" name="Google Shape;438;p39"/>
          <p:cNvSpPr txBox="1">
            <a:spLocks noGrp="1"/>
          </p:cNvSpPr>
          <p:nvPr>
            <p:ph type="title"/>
          </p:nvPr>
        </p:nvSpPr>
        <p:spPr>
          <a:xfrm>
            <a:off x="258305" y="67395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IL TERZO SETTORE </a:t>
            </a:r>
            <a:endParaRPr dirty="0">
              <a:solidFill>
                <a:srgbClr val="0000FF"/>
              </a:solidFill>
            </a:endParaRPr>
          </a:p>
        </p:txBody>
      </p:sp>
      <p:sp>
        <p:nvSpPr>
          <p:cNvPr id="439" name="Google Shape;439;p39"/>
          <p:cNvSpPr txBox="1">
            <a:spLocks noGrp="1"/>
          </p:cNvSpPr>
          <p:nvPr>
            <p:ph type="body" idx="1"/>
          </p:nvPr>
        </p:nvSpPr>
        <p:spPr>
          <a:xfrm>
            <a:off x="311700" y="1152475"/>
            <a:ext cx="717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0000FF"/>
                </a:solidFill>
              </a:rPr>
              <a:t>INCREMENTO DI 100 MILIONI DI EURO</a:t>
            </a:r>
            <a:r>
              <a:rPr lang="it" sz="1200" dirty="0">
                <a:solidFill>
                  <a:srgbClr val="FF0000"/>
                </a:solidFill>
              </a:rPr>
              <a:t>		</a:t>
            </a:r>
            <a:r>
              <a:rPr lang="it" sz="1200" dirty="0">
                <a:solidFill>
                  <a:schemeClr val="dk1"/>
                </a:solidFill>
              </a:rPr>
              <a:t>			</a:t>
            </a:r>
            <a:endParaRPr sz="1200" dirty="0">
              <a:solidFill>
                <a:schemeClr val="dk1"/>
              </a:solidFill>
            </a:endParaRPr>
          </a:p>
          <a:p>
            <a:pPr marL="0" lvl="0" indent="0" algn="l" rtl="0">
              <a:spcBef>
                <a:spcPts val="1600"/>
              </a:spcBef>
              <a:spcAft>
                <a:spcPts val="0"/>
              </a:spcAft>
              <a:buNone/>
            </a:pPr>
            <a:endParaRPr sz="1200" b="1" dirty="0">
              <a:solidFill>
                <a:srgbClr val="FFFFFF"/>
              </a:solidFill>
            </a:endParaRPr>
          </a:p>
          <a:p>
            <a:pPr marL="0" lvl="0" indent="0" algn="l" rtl="0">
              <a:spcBef>
                <a:spcPts val="1200"/>
              </a:spcBef>
              <a:spcAft>
                <a:spcPts val="0"/>
              </a:spcAft>
              <a:buNone/>
            </a:pPr>
            <a:r>
              <a:rPr lang="it" sz="1200" b="1" dirty="0">
                <a:solidFill>
                  <a:srgbClr val="FFFFFF"/>
                </a:solidFill>
              </a:rPr>
              <a:t>CREDITO D'IMPOSTA DEL 50% </a:t>
            </a:r>
            <a:r>
              <a:rPr lang="it" sz="1200" dirty="0">
                <a:solidFill>
                  <a:srgbClr val="FFFFFF"/>
                </a:solidFill>
              </a:rPr>
              <a:t>(fino a un massimo di 20 mila euro) per le spese di sanificazione degli immobili e sospensione del canone di affitto fino al 31 maggio.</a:t>
            </a:r>
            <a:endParaRPr sz="1200" dirty="0">
              <a:solidFill>
                <a:srgbClr val="FFFFFF"/>
              </a:solidFill>
            </a:endParaRPr>
          </a:p>
          <a:p>
            <a:pPr marL="0" lvl="0" indent="0" algn="l" rtl="0">
              <a:spcBef>
                <a:spcPts val="1200"/>
              </a:spcBef>
              <a:spcAft>
                <a:spcPts val="0"/>
              </a:spcAft>
              <a:buNone/>
            </a:pPr>
            <a:r>
              <a:rPr lang="it" sz="1200" b="1" dirty="0">
                <a:solidFill>
                  <a:srgbClr val="FFFFFF"/>
                </a:solidFill>
              </a:rPr>
              <a:t>RISORSE PER DISPOSITIVI DI SICUREZZA INDIVIDUALE </a:t>
            </a:r>
            <a:r>
              <a:rPr lang="it" sz="1100" dirty="0">
                <a:solidFill>
                  <a:srgbClr val="FFFFFF"/>
                </a:solidFill>
              </a:rPr>
              <a:t>	 		 </a:t>
            </a:r>
          </a:p>
          <a:p>
            <a:pPr marL="0" lvl="0" indent="0" algn="l" rtl="0">
              <a:spcBef>
                <a:spcPts val="1200"/>
              </a:spcBef>
              <a:spcAft>
                <a:spcPts val="0"/>
              </a:spcAft>
              <a:buNone/>
            </a:pPr>
            <a:r>
              <a:rPr lang="it" sz="1100" dirty="0">
                <a:solidFill>
                  <a:srgbClr val="FFFFFF"/>
                </a:solidFill>
              </a:rPr>
              <a:t>I </a:t>
            </a:r>
            <a:r>
              <a:rPr lang="it" sz="1200" dirty="0">
                <a:solidFill>
                  <a:srgbClr val="FFFFFF"/>
                </a:solidFill>
              </a:rPr>
              <a:t>contributi di Inail e Invitalia per i dispositivi impiegati nelle imprese, vengono allargati anche a quelle del Terzo settore.</a:t>
            </a:r>
            <a:r>
              <a:rPr lang="it" sz="1100" dirty="0">
                <a:solidFill>
                  <a:srgbClr val="FFFFFF"/>
                </a:solidFill>
              </a:rPr>
              <a:t>	</a:t>
            </a: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r>
              <a:rPr lang="it" sz="1200" dirty="0">
                <a:solidFill>
                  <a:schemeClr val="dk1"/>
                </a:solidFill>
              </a:rPr>
              <a:t> </a:t>
            </a:r>
            <a:r>
              <a:rPr lang="it" sz="1100" dirty="0">
                <a:solidFill>
                  <a:schemeClr val="dk1"/>
                </a:solidFill>
              </a:rPr>
              <a:t>						</a:t>
            </a:r>
            <a:endParaRPr sz="1100" dirty="0">
              <a:solidFill>
                <a:schemeClr val="dk1"/>
              </a:solidFill>
            </a:endParaRPr>
          </a:p>
          <a:p>
            <a:pPr marL="0" lvl="0" indent="0" algn="l" rtl="0">
              <a:spcBef>
                <a:spcPts val="1200"/>
              </a:spcBef>
              <a:spcAft>
                <a:spcPts val="0"/>
              </a:spcAft>
              <a:buNone/>
            </a:pPr>
            <a:endParaRPr sz="20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Clr>
                <a:schemeClr val="dk1"/>
              </a:buClr>
              <a:buSzPts val="1100"/>
              <a:buFont typeface="Arial"/>
              <a:buNone/>
            </a:pPr>
            <a:r>
              <a:rPr lang="it" sz="1100" dirty="0">
                <a:solidFill>
                  <a:schemeClr val="dk1"/>
                </a:solidFill>
              </a:rPr>
              <a:t>	 </a:t>
            </a:r>
            <a:endParaRPr sz="1200" dirty="0">
              <a:solidFill>
                <a:schemeClr val="dk1"/>
              </a:solidFill>
            </a:endParaRPr>
          </a:p>
          <a:p>
            <a:pPr marL="0" lvl="0" indent="0" algn="l" rtl="0">
              <a:spcBef>
                <a:spcPts val="12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1600"/>
              </a:spcAft>
              <a:buNone/>
            </a:pPr>
            <a:r>
              <a:rPr lang="it" sz="1100" dirty="0">
                <a:solidFill>
                  <a:schemeClr val="dk1"/>
                </a:solidFill>
              </a:rPr>
              <a:t>	 </a:t>
            </a:r>
            <a:endParaRPr b="1" dirty="0">
              <a:solidFill>
                <a:schemeClr val="dk1"/>
              </a:solidFill>
            </a:endParaRPr>
          </a:p>
        </p:txBody>
      </p:sp>
      <p:pic>
        <p:nvPicPr>
          <p:cNvPr id="441" name="Google Shape;441;p39"/>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442" name="Google Shape;442;p39"/>
          <p:cNvSpPr txBox="1"/>
          <p:nvPr/>
        </p:nvSpPr>
        <p:spPr>
          <a:xfrm>
            <a:off x="1505425" y="4697275"/>
            <a:ext cx="65109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7650" name="Picture 2">
            <a:extLst>
              <a:ext uri="{FF2B5EF4-FFF2-40B4-BE49-F238E27FC236}">
                <a16:creationId xmlns:a16="http://schemas.microsoft.com/office/drawing/2014/main" id="{92ECF23A-2CFE-4E29-A0F3-19B0A32EEF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0"/>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8" name="Google Shape;448;p40"/>
          <p:cNvPicPr preferRelativeResize="0"/>
          <p:nvPr/>
        </p:nvPicPr>
        <p:blipFill rotWithShape="1">
          <a:blip r:embed="rId3">
            <a:alphaModFix amt="11000"/>
          </a:blip>
          <a:srcRect t="129" b="129"/>
          <a:stretch/>
        </p:blipFill>
        <p:spPr>
          <a:xfrm>
            <a:off x="0" y="-477724"/>
            <a:ext cx="9144000" cy="6098958"/>
          </a:xfrm>
          <a:prstGeom prst="rect">
            <a:avLst/>
          </a:prstGeom>
          <a:noFill/>
          <a:ln>
            <a:noFill/>
          </a:ln>
        </p:spPr>
      </p:pic>
      <p:sp>
        <p:nvSpPr>
          <p:cNvPr id="449" name="Google Shape;449;p40"/>
          <p:cNvSpPr txBox="1">
            <a:spLocks noGrp="1"/>
          </p:cNvSpPr>
          <p:nvPr>
            <p:ph type="title"/>
          </p:nvPr>
        </p:nvSpPr>
        <p:spPr>
          <a:xfrm>
            <a:off x="311700" y="7065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400" b="1" dirty="0">
                <a:solidFill>
                  <a:srgbClr val="0000FF"/>
                </a:solidFill>
              </a:rPr>
              <a:t>MISURE PER LA SCUOLA</a:t>
            </a:r>
            <a:endParaRPr sz="2400" b="1" dirty="0">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it" sz="2400" dirty="0">
                <a:solidFill>
                  <a:srgbClr val="00FFFF"/>
                </a:solidFill>
              </a:rPr>
              <a:t>					</a:t>
            </a:r>
            <a:endParaRPr sz="2400" dirty="0">
              <a:solidFill>
                <a:srgbClr val="00FFFF"/>
              </a:solidFill>
            </a:endParaRPr>
          </a:p>
          <a:p>
            <a:pPr marL="0" lvl="0" indent="0" algn="l" rtl="0">
              <a:spcBef>
                <a:spcPts val="0"/>
              </a:spcBef>
              <a:spcAft>
                <a:spcPts val="0"/>
              </a:spcAft>
              <a:buClr>
                <a:schemeClr val="dk1"/>
              </a:buClr>
              <a:buSzPts val="1100"/>
              <a:buFont typeface="Arial"/>
              <a:buNone/>
            </a:pPr>
            <a:r>
              <a:rPr lang="it" sz="2400" dirty="0">
                <a:solidFill>
                  <a:srgbClr val="00FFFF"/>
                </a:solidFill>
              </a:rPr>
              <a:t>				</a:t>
            </a:r>
            <a:endParaRPr sz="2400" dirty="0">
              <a:solidFill>
                <a:srgbClr val="00FFFF"/>
              </a:solidFill>
            </a:endParaRPr>
          </a:p>
          <a:p>
            <a:pPr marL="0" lvl="0" indent="0" algn="l" rtl="0">
              <a:spcBef>
                <a:spcPts val="0"/>
              </a:spcBef>
              <a:spcAft>
                <a:spcPts val="0"/>
              </a:spcAft>
              <a:buClr>
                <a:schemeClr val="dk1"/>
              </a:buClr>
              <a:buSzPts val="1100"/>
              <a:buFont typeface="Arial"/>
              <a:buNone/>
            </a:pPr>
            <a:r>
              <a:rPr lang="it" sz="1100" dirty="0">
                <a:solidFill>
                  <a:srgbClr val="00FFFF"/>
                </a:solidFill>
              </a:rPr>
              <a:t>			</a:t>
            </a:r>
            <a:endParaRPr sz="1100" dirty="0">
              <a:solidFill>
                <a:srgbClr val="00FFFF"/>
              </a:solidFill>
            </a:endParaRPr>
          </a:p>
          <a:p>
            <a:pPr marL="0" lvl="0" indent="0" algn="l" rtl="0">
              <a:spcBef>
                <a:spcPts val="0"/>
              </a:spcBef>
              <a:spcAft>
                <a:spcPts val="0"/>
              </a:spcAft>
              <a:buClr>
                <a:schemeClr val="dk1"/>
              </a:buClr>
              <a:buSzPts val="1100"/>
              <a:buFont typeface="Arial"/>
              <a:buNone/>
            </a:pPr>
            <a:r>
              <a:rPr lang="it" sz="1100" dirty="0">
                <a:solidFill>
                  <a:srgbClr val="00FFFF"/>
                </a:solidFill>
              </a:rPr>
              <a:t>		</a:t>
            </a:r>
            <a:endParaRPr sz="1100" dirty="0">
              <a:solidFill>
                <a:srgbClr val="00FFFF"/>
              </a:solidFill>
            </a:endParaRPr>
          </a:p>
          <a:p>
            <a:pPr marL="0" lvl="0" indent="0" algn="l" rtl="0">
              <a:spcBef>
                <a:spcPts val="0"/>
              </a:spcBef>
              <a:spcAft>
                <a:spcPts val="0"/>
              </a:spcAft>
              <a:buNone/>
            </a:pPr>
            <a:r>
              <a:rPr lang="it" sz="1100" dirty="0">
                <a:solidFill>
                  <a:srgbClr val="00FFFF"/>
                </a:solidFill>
              </a:rPr>
              <a:t>	 </a:t>
            </a:r>
            <a:endParaRPr dirty="0">
              <a:solidFill>
                <a:srgbClr val="00FFFF"/>
              </a:solidFill>
            </a:endParaRPr>
          </a:p>
        </p:txBody>
      </p:sp>
      <p:sp>
        <p:nvSpPr>
          <p:cNvPr id="450" name="Google Shape;450;p40"/>
          <p:cNvSpPr txBox="1">
            <a:spLocks noGrp="1"/>
          </p:cNvSpPr>
          <p:nvPr>
            <p:ph type="body" idx="1"/>
          </p:nvPr>
        </p:nvSpPr>
        <p:spPr>
          <a:xfrm>
            <a:off x="311700" y="1152475"/>
            <a:ext cx="7077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FFFFFF"/>
                </a:solidFill>
              </a:rPr>
              <a:t>SICUREZZA ISTITUTI SCOLASTICI</a:t>
            </a:r>
            <a:r>
              <a:rPr lang="it" sz="1100">
                <a:solidFill>
                  <a:srgbClr val="FFFFFF"/>
                </a:solidFill>
              </a:rPr>
              <a:t>	 </a:t>
            </a:r>
            <a:endParaRPr sz="1200" b="1">
              <a:solidFill>
                <a:srgbClr val="FFFFFF"/>
              </a:solidFill>
            </a:endParaRPr>
          </a:p>
          <a:p>
            <a:pPr marL="457200" lvl="0" indent="-304800" algn="l" rtl="0">
              <a:spcBef>
                <a:spcPts val="1600"/>
              </a:spcBef>
              <a:spcAft>
                <a:spcPts val="0"/>
              </a:spcAft>
              <a:buClr>
                <a:srgbClr val="FFFFFF"/>
              </a:buClr>
              <a:buSzPts val="1200"/>
              <a:buChar char="●"/>
            </a:pPr>
            <a:r>
              <a:rPr lang="it" sz="1200" b="1">
                <a:solidFill>
                  <a:srgbClr val="FFFFFF"/>
                </a:solidFill>
              </a:rPr>
              <a:t>331 milioni di EURO</a:t>
            </a:r>
            <a:r>
              <a:rPr lang="it" sz="1200">
                <a:solidFill>
                  <a:srgbClr val="FFFFFF"/>
                </a:solidFill>
              </a:rPr>
              <a:t>,per il 2020, per il funzionamento delle istituzioni scolastiche, per la sicurezza e protezione delle istituzioni scolastiche ed educative</a:t>
            </a:r>
            <a:endParaRPr sz="1200">
              <a:solidFill>
                <a:srgbClr val="FFFFFF"/>
              </a:solidFill>
            </a:endParaRPr>
          </a:p>
          <a:p>
            <a:pPr marL="0" lvl="0" indent="0" algn="l" rtl="0">
              <a:lnSpc>
                <a:spcPct val="10000"/>
              </a:lnSpc>
              <a:spcBef>
                <a:spcPts val="1600"/>
              </a:spcBef>
              <a:spcAft>
                <a:spcPts val="0"/>
              </a:spcAft>
              <a:buNone/>
            </a:pPr>
            <a:endParaRPr sz="1200">
              <a:solidFill>
                <a:srgbClr val="FFFFFF"/>
              </a:solidFill>
            </a:endParaRPr>
          </a:p>
          <a:p>
            <a:pPr marL="457200" lvl="0" indent="-304800" algn="l" rtl="0">
              <a:spcBef>
                <a:spcPts val="1600"/>
              </a:spcBef>
              <a:spcAft>
                <a:spcPts val="0"/>
              </a:spcAft>
              <a:buClr>
                <a:srgbClr val="FFFFFF"/>
              </a:buClr>
              <a:buSzPts val="1200"/>
              <a:buChar char="●"/>
            </a:pPr>
            <a:r>
              <a:rPr lang="it" sz="1200">
                <a:solidFill>
                  <a:srgbClr val="FFFFFF"/>
                </a:solidFill>
              </a:rPr>
              <a:t>Risorse destinate alle istituzioni scolastiche ed educative statali per realizzare, entro il 30 settembre 2020,interventi di acquisto di servizi professionali per la sicurezza sui luoghi </a:t>
            </a:r>
            <a:r>
              <a:rPr lang="it" sz="1200" b="1">
                <a:solidFill>
                  <a:srgbClr val="FFFFFF"/>
                </a:solidFill>
              </a:rPr>
              <a:t>di lavoro</a:t>
            </a:r>
            <a:r>
              <a:rPr lang="it" sz="1200">
                <a:solidFill>
                  <a:srgbClr val="FFFFFF"/>
                </a:solidFill>
              </a:rPr>
              <a:t>, per la </a:t>
            </a:r>
            <a:r>
              <a:rPr lang="it" sz="1200" b="1">
                <a:solidFill>
                  <a:srgbClr val="FFFFFF"/>
                </a:solidFill>
              </a:rPr>
              <a:t>didattica a distanza</a:t>
            </a:r>
            <a:r>
              <a:rPr lang="it" sz="1200">
                <a:solidFill>
                  <a:srgbClr val="FFFFFF"/>
                </a:solidFill>
              </a:rPr>
              <a:t> e per l'assistenza medico sanitaria e psicologica, per l’</a:t>
            </a:r>
            <a:r>
              <a:rPr lang="it" sz="1200" b="1">
                <a:solidFill>
                  <a:srgbClr val="FFFFFF"/>
                </a:solidFill>
              </a:rPr>
              <a:t>acquisto di materiale di protezione</a:t>
            </a:r>
            <a:r>
              <a:rPr lang="it" sz="1200">
                <a:solidFill>
                  <a:srgbClr val="FFFFFF"/>
                </a:solidFill>
              </a:rPr>
              <a:t> </a:t>
            </a:r>
            <a:r>
              <a:rPr lang="it" sz="1200" b="1">
                <a:solidFill>
                  <a:srgbClr val="FFFFFF"/>
                </a:solidFill>
              </a:rPr>
              <a:t>e igiene e servizi di lavanderia</a:t>
            </a:r>
            <a:r>
              <a:rPr lang="it" sz="1200">
                <a:solidFill>
                  <a:srgbClr val="FFFFFF"/>
                </a:solidFill>
              </a:rPr>
              <a:t>,per la rimozione e lo smaltimento dei rifiuti</a:t>
            </a:r>
            <a:endParaRPr sz="1200">
              <a:solidFill>
                <a:srgbClr val="FFFFFF"/>
              </a:solidFill>
            </a:endParaRPr>
          </a:p>
          <a:p>
            <a:pPr marL="457200" lvl="0" indent="0" algn="l" rtl="0">
              <a:lnSpc>
                <a:spcPct val="10000"/>
              </a:lnSpc>
              <a:spcBef>
                <a:spcPts val="1600"/>
              </a:spcBef>
              <a:spcAft>
                <a:spcPts val="0"/>
              </a:spcAft>
              <a:buNone/>
            </a:pPr>
            <a:r>
              <a:rPr lang="it" sz="1200">
                <a:solidFill>
                  <a:srgbClr val="FFFFFF"/>
                </a:solidFill>
              </a:rPr>
              <a:t>				</a:t>
            </a:r>
            <a:endParaRPr sz="1200">
              <a:solidFill>
                <a:srgbClr val="FFFFFF"/>
              </a:solidFill>
            </a:endParaRPr>
          </a:p>
          <a:p>
            <a:pPr marL="457200" lvl="0" indent="-304800" algn="l" rtl="0">
              <a:spcBef>
                <a:spcPts val="1600"/>
              </a:spcBef>
              <a:spcAft>
                <a:spcPts val="0"/>
              </a:spcAft>
              <a:buClr>
                <a:srgbClr val="FFFFFF"/>
              </a:buClr>
              <a:buSzPts val="1200"/>
              <a:buChar char="●"/>
            </a:pPr>
            <a:r>
              <a:rPr lang="it" sz="1200" b="1">
                <a:solidFill>
                  <a:srgbClr val="FFFFFF"/>
                </a:solidFill>
              </a:rPr>
              <a:t>39,2 milioni di EURO</a:t>
            </a:r>
            <a:r>
              <a:rPr lang="it" sz="1200">
                <a:solidFill>
                  <a:srgbClr val="FFFFFF"/>
                </a:solidFill>
              </a:rPr>
              <a:t> da destinare agli </a:t>
            </a:r>
            <a:r>
              <a:rPr lang="it" sz="1200" b="1">
                <a:solidFill>
                  <a:srgbClr val="FFFFFF"/>
                </a:solidFill>
              </a:rPr>
              <a:t>interventi di pulizia</a:t>
            </a:r>
            <a:r>
              <a:rPr lang="it" sz="1200">
                <a:solidFill>
                  <a:srgbClr val="FFFFFF"/>
                </a:solidFill>
              </a:rPr>
              <a:t> per le attività in presenza connesse allo svolgimento dell'esame di stato per l’anno scolastico 2019/2020</a:t>
            </a:r>
            <a:endParaRPr sz="1200">
              <a:solidFill>
                <a:srgbClr val="FFFFFF"/>
              </a:solidFill>
            </a:endParaRPr>
          </a:p>
          <a:p>
            <a:pPr marL="0" lvl="0" indent="0" algn="l" rtl="0">
              <a:spcBef>
                <a:spcPts val="1200"/>
              </a:spcBef>
              <a:spcAft>
                <a:spcPts val="0"/>
              </a:spcAft>
              <a:buNone/>
            </a:pPr>
            <a:r>
              <a:rPr lang="it" sz="1100">
                <a:solidFill>
                  <a:srgbClr val="FFFFFF"/>
                </a:solidFill>
              </a:rPr>
              <a:t>					</a:t>
            </a:r>
            <a:endParaRPr sz="1100">
              <a:solidFill>
                <a:srgbClr val="FFFFFF"/>
              </a:solidFill>
            </a:endParaRPr>
          </a:p>
          <a:p>
            <a:pPr marL="0" lvl="0" indent="0" algn="l" rtl="0">
              <a:spcBef>
                <a:spcPts val="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None/>
            </a:pPr>
            <a:r>
              <a:rPr lang="it" sz="1100">
                <a:solidFill>
                  <a:srgbClr val="FFFFFF"/>
                </a:solidFill>
              </a:rPr>
              <a:t>	 </a:t>
            </a:r>
            <a:endParaRPr sz="1200">
              <a:solidFill>
                <a:srgbClr val="FFFFFF"/>
              </a:solidFill>
            </a:endParaRPr>
          </a:p>
          <a:p>
            <a:pPr marL="0" lvl="0" indent="0" algn="l" rtl="0">
              <a:spcBef>
                <a:spcPts val="1600"/>
              </a:spcBef>
              <a:spcAft>
                <a:spcPts val="0"/>
              </a:spcAft>
              <a:buNone/>
            </a:pPr>
            <a:r>
              <a:rPr lang="it" sz="1200">
                <a:solidFill>
                  <a:srgbClr val="FFFFFF"/>
                </a:solidFill>
              </a:rPr>
              <a:t>					</a:t>
            </a:r>
            <a:endParaRPr sz="1200">
              <a:solidFill>
                <a:srgbClr val="FFFFFF"/>
              </a:solidFill>
            </a:endParaRPr>
          </a:p>
          <a:p>
            <a:pPr marL="0" lvl="0" indent="0" algn="l" rtl="0">
              <a:spcBef>
                <a:spcPts val="0"/>
              </a:spcBef>
              <a:spcAft>
                <a:spcPts val="0"/>
              </a:spcAft>
              <a:buNone/>
            </a:pPr>
            <a:r>
              <a:rPr lang="it" sz="1200">
                <a:solidFill>
                  <a:srgbClr val="FFFFFF"/>
                </a:solidFill>
              </a:rPr>
              <a:t>				</a:t>
            </a:r>
            <a:endParaRPr sz="1200">
              <a:solidFill>
                <a:srgbClr val="FFFFFF"/>
              </a:solidFill>
            </a:endParaRPr>
          </a:p>
          <a:p>
            <a:pPr marL="0" lvl="0" indent="0" algn="l" rtl="0">
              <a:spcBef>
                <a:spcPts val="1600"/>
              </a:spcBef>
              <a:spcAft>
                <a:spcPts val="0"/>
              </a:spcAft>
              <a:buNone/>
            </a:pPr>
            <a:r>
              <a:rPr lang="it" sz="1200">
                <a:solidFill>
                  <a:srgbClr val="FFFFFF"/>
                </a:solidFill>
              </a:rPr>
              <a:t>			</a:t>
            </a:r>
            <a:endParaRPr sz="1200">
              <a:solidFill>
                <a:srgbClr val="FFFFFF"/>
              </a:solidFill>
            </a:endParaRPr>
          </a:p>
          <a:p>
            <a:pPr marL="0" lvl="0" indent="0" algn="l" rtl="0">
              <a:spcBef>
                <a:spcPts val="1600"/>
              </a:spcBef>
              <a:spcAft>
                <a:spcPts val="0"/>
              </a:spcAft>
              <a:buNone/>
            </a:pPr>
            <a:r>
              <a:rPr lang="it" sz="1200">
                <a:solidFill>
                  <a:srgbClr val="FFFFFF"/>
                </a:solidFill>
              </a:rPr>
              <a:t>		</a:t>
            </a:r>
            <a:endParaRPr sz="1200">
              <a:solidFill>
                <a:srgbClr val="FFFFFF"/>
              </a:solidFill>
            </a:endParaRPr>
          </a:p>
          <a:p>
            <a:pPr marL="0" lvl="0" indent="0" algn="l" rtl="0">
              <a:spcBef>
                <a:spcPts val="1600"/>
              </a:spcBef>
              <a:spcAft>
                <a:spcPts val="0"/>
              </a:spcAft>
              <a:buNone/>
            </a:pPr>
            <a:r>
              <a:rPr lang="it" sz="1200">
                <a:solidFill>
                  <a:srgbClr val="FFFFFF"/>
                </a:solidFill>
              </a:rPr>
              <a:t>	 </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200">
                <a:solidFill>
                  <a:srgbClr val="FFFFFF"/>
                </a:solidFill>
              </a:rPr>
              <a:t>		</a:t>
            </a:r>
            <a:endParaRPr sz="1200">
              <a:solidFill>
                <a:srgbClr val="FFFFFF"/>
              </a:solidFill>
            </a:endParaRPr>
          </a:p>
          <a:p>
            <a:pPr marL="0" lvl="0" indent="0" algn="l" rtl="0">
              <a:spcBef>
                <a:spcPts val="1600"/>
              </a:spcBef>
              <a:spcAft>
                <a:spcPts val="1600"/>
              </a:spcAft>
              <a:buNone/>
            </a:pPr>
            <a:r>
              <a:rPr lang="it" sz="1200">
                <a:solidFill>
                  <a:srgbClr val="FFFFFF"/>
                </a:solidFill>
              </a:rPr>
              <a:t>	 </a:t>
            </a:r>
            <a:endParaRPr sz="1200">
              <a:solidFill>
                <a:srgbClr val="FFFFFF"/>
              </a:solidFill>
            </a:endParaRPr>
          </a:p>
        </p:txBody>
      </p:sp>
      <p:pic>
        <p:nvPicPr>
          <p:cNvPr id="452" name="Google Shape;452;p40"/>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453" name="Google Shape;453;p40"/>
          <p:cNvSpPr txBox="1"/>
          <p:nvPr/>
        </p:nvSpPr>
        <p:spPr>
          <a:xfrm>
            <a:off x="1605775" y="4697275"/>
            <a:ext cx="65736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8674" name="Picture 2">
            <a:extLst>
              <a:ext uri="{FF2B5EF4-FFF2-40B4-BE49-F238E27FC236}">
                <a16:creationId xmlns:a16="http://schemas.microsoft.com/office/drawing/2014/main" id="{FA5BE8D2-056F-416A-AF88-9E5B0CFC2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1"/>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9" name="Google Shape;459;p41"/>
          <p:cNvPicPr preferRelativeResize="0"/>
          <p:nvPr/>
        </p:nvPicPr>
        <p:blipFill rotWithShape="1">
          <a:blip r:embed="rId3">
            <a:alphaModFix amt="11000"/>
          </a:blip>
          <a:srcRect l="4611" r="4611"/>
          <a:stretch/>
        </p:blipFill>
        <p:spPr>
          <a:xfrm>
            <a:off x="0" y="-477724"/>
            <a:ext cx="9144000" cy="6098957"/>
          </a:xfrm>
          <a:prstGeom prst="rect">
            <a:avLst/>
          </a:prstGeom>
          <a:noFill/>
          <a:ln>
            <a:noFill/>
          </a:ln>
        </p:spPr>
      </p:pic>
      <p:sp>
        <p:nvSpPr>
          <p:cNvPr id="460" name="Google Shape;460;p41"/>
          <p:cNvSpPr txBox="1">
            <a:spLocks noGrp="1"/>
          </p:cNvSpPr>
          <p:nvPr>
            <p:ph type="title"/>
          </p:nvPr>
        </p:nvSpPr>
        <p:spPr>
          <a:xfrm>
            <a:off x="311700" y="66607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2400"/>
              <a:buFont typeface="Verdana"/>
              <a:buNone/>
            </a:pPr>
            <a:r>
              <a:rPr lang="it" sz="2000" b="1" dirty="0">
                <a:solidFill>
                  <a:srgbClr val="0000FF"/>
                </a:solidFill>
              </a:rPr>
              <a:t>START UP INNOVATIVE</a:t>
            </a:r>
            <a:endParaRPr sz="2000" b="1" dirty="0">
              <a:solidFill>
                <a:srgbClr val="0000FF"/>
              </a:solidFill>
            </a:endParaRPr>
          </a:p>
        </p:txBody>
      </p:sp>
      <p:sp>
        <p:nvSpPr>
          <p:cNvPr id="461" name="Google Shape;461;p41"/>
          <p:cNvSpPr txBox="1">
            <a:spLocks noGrp="1"/>
          </p:cNvSpPr>
          <p:nvPr>
            <p:ph type="body" idx="1"/>
          </p:nvPr>
        </p:nvSpPr>
        <p:spPr>
          <a:xfrm>
            <a:off x="311700" y="1017725"/>
            <a:ext cx="8016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sz="1500" b="1">
                <a:solidFill>
                  <a:srgbClr val="FFFFFF"/>
                </a:solidFill>
                <a:latin typeface="Verdana"/>
                <a:ea typeface="Verdana"/>
                <a:cs typeface="Verdana"/>
                <a:sym typeface="Verdana"/>
              </a:rPr>
              <a:t>Art 46: Rafforzamento dell’ecosistema delle start up innovative</a:t>
            </a:r>
            <a:endParaRPr sz="1500" b="1">
              <a:solidFill>
                <a:srgbClr val="FFFFFF"/>
              </a:solidFill>
              <a:latin typeface="Verdana"/>
              <a:ea typeface="Verdana"/>
              <a:cs typeface="Verdana"/>
              <a:sym typeface="Verdana"/>
            </a:endParaRPr>
          </a:p>
          <a:p>
            <a:pPr marL="0" lvl="0" indent="0" algn="l" rtl="0">
              <a:lnSpc>
                <a:spcPct val="100000"/>
              </a:lnSpc>
              <a:spcBef>
                <a:spcPts val="0"/>
              </a:spcBef>
              <a:spcAft>
                <a:spcPts val="0"/>
              </a:spcAft>
              <a:buNone/>
            </a:pPr>
            <a:endParaRPr sz="1700" b="1">
              <a:solidFill>
                <a:srgbClr val="FFFFFF"/>
              </a:solidFill>
              <a:latin typeface="Verdana"/>
              <a:ea typeface="Verdana"/>
              <a:cs typeface="Verdana"/>
              <a:sym typeface="Verdana"/>
            </a:endParaRPr>
          </a:p>
          <a:p>
            <a:pPr marL="457200" lvl="0" indent="-292100" algn="just" rtl="0">
              <a:lnSpc>
                <a:spcPct val="100000"/>
              </a:lnSpc>
              <a:spcBef>
                <a:spcPts val="0"/>
              </a:spcBef>
              <a:spcAft>
                <a:spcPts val="0"/>
              </a:spcAft>
              <a:buClr>
                <a:srgbClr val="FFFFFF"/>
              </a:buClr>
              <a:buSzPts val="1000"/>
              <a:buChar char="●"/>
            </a:pPr>
            <a:r>
              <a:rPr lang="it" sz="1000" b="1">
                <a:solidFill>
                  <a:srgbClr val="FFFFFF"/>
                </a:solidFill>
              </a:rPr>
              <a:t>POTENZIATO CON 100 MILIONI D I EURO AGGIUNTIVI IL FONDO DEDICATO AL “RIFINANZIAMENTO DELLE AGEVOLAZIONI CONCESSE IN FORMA DI FINANZIAMENTO AGEVOLATO, GESTITO DA INVITALIA E DEDICATO ALLE START UP INNOVATIVE.</a:t>
            </a:r>
            <a:endParaRPr sz="1000" b="1">
              <a:solidFill>
                <a:srgbClr val="FFFFFF"/>
              </a:solidFill>
            </a:endParaRPr>
          </a:p>
          <a:p>
            <a:pPr marL="0" lvl="0" indent="0" algn="just" rtl="0">
              <a:lnSpc>
                <a:spcPct val="6000"/>
              </a:lnSpc>
              <a:spcBef>
                <a:spcPts val="0"/>
              </a:spcBef>
              <a:spcAft>
                <a:spcPts val="0"/>
              </a:spcAft>
              <a:buNone/>
            </a:pPr>
            <a:endParaRPr sz="1000" b="1">
              <a:solidFill>
                <a:srgbClr val="FFFFFF"/>
              </a:solidFill>
            </a:endParaRPr>
          </a:p>
          <a:p>
            <a:pPr marL="457200" lvl="0" indent="-292100" algn="just" rtl="0">
              <a:lnSpc>
                <a:spcPct val="100000"/>
              </a:lnSpc>
              <a:spcBef>
                <a:spcPts val="1000"/>
              </a:spcBef>
              <a:spcAft>
                <a:spcPts val="0"/>
              </a:spcAft>
              <a:buClr>
                <a:srgbClr val="FFFFFF"/>
              </a:buClr>
              <a:buSzPts val="1000"/>
              <a:buChar char="●"/>
            </a:pPr>
            <a:r>
              <a:rPr lang="it" sz="1000" b="1">
                <a:solidFill>
                  <a:srgbClr val="FFFFFF"/>
                </a:solidFill>
              </a:rPr>
              <a:t>STANZIATI 10 MILIONI DI EURO DESTINATI A CONTRIBUTI A FONDO PERDUTO, DESTINATI ALL’ACQUISTO DI “SERVIZI PRESTITI DA PARTE DI REALTÀ DELL’ECOSISTEMA, OSSIA INCUBATORI CERTIFICATI, ACCELERATORI, INNOVATION HUB, BUSINESS ANGELS E ALTRI SOGGETTI PUBBLICI E PRIVATI CHE OPERANO NEL SETTORE DELLO SVILUPPO DI IMPRESE INNOVATIVE“</a:t>
            </a:r>
            <a:endParaRPr sz="1000" b="1">
              <a:solidFill>
                <a:srgbClr val="FFFFFF"/>
              </a:solidFill>
            </a:endParaRPr>
          </a:p>
          <a:p>
            <a:pPr marL="457200" lvl="0" indent="0" algn="just" rtl="0">
              <a:lnSpc>
                <a:spcPct val="6000"/>
              </a:lnSpc>
              <a:spcBef>
                <a:spcPts val="1000"/>
              </a:spcBef>
              <a:spcAft>
                <a:spcPts val="0"/>
              </a:spcAft>
              <a:buNone/>
            </a:pPr>
            <a:endParaRPr sz="1000" b="1">
              <a:solidFill>
                <a:srgbClr val="FFFFFF"/>
              </a:solidFill>
            </a:endParaRPr>
          </a:p>
          <a:p>
            <a:pPr marL="457200" lvl="0" indent="-292100" algn="just" rtl="0">
              <a:lnSpc>
                <a:spcPct val="100000"/>
              </a:lnSpc>
              <a:spcBef>
                <a:spcPts val="1000"/>
              </a:spcBef>
              <a:spcAft>
                <a:spcPts val="0"/>
              </a:spcAft>
              <a:buClr>
                <a:srgbClr val="FFFFFF"/>
              </a:buClr>
              <a:buSzPts val="1000"/>
              <a:buChar char="●"/>
            </a:pPr>
            <a:r>
              <a:rPr lang="it" sz="1000" b="1">
                <a:solidFill>
                  <a:srgbClr val="FFFFFF"/>
                </a:solidFill>
              </a:rPr>
              <a:t>ASSEGNATE RISORSE AGGIUNTIVE PARI A 200 MILIONI DI EURO PER L’ANNO 2020 AL  «FONDO DI SOSTEGNO AL VENTURE CAPITAL”, FINALIZZATE A SOSTENERE INVESTIMENTI NEL CAPITALE, ANCHE TRAMITE LA SOTTOSCRIZIONE DI STRUMENTI FINANZIARI PARTECIPATIVI, NONCHÉ MEDIANTE L’EROGAZIONE DI FINANZIAMENTI AGEVOLATI, LA SOTTOSCRIZIONE DI OBBLIGAZIONI CONVERTIBILI, O ALTRI STRUMENTI FINANZIARI DI DEBITO CHE PREVEDANO LA POSSIBILITÀ DEL RIMBORSO DELL’APPORTO EFFETTUATO, A BENEFICIO ESCLUSIVO DELLE START-UP INNOVATIVE E DELLE PMI INNOVATIVE. </a:t>
            </a:r>
            <a:endParaRPr sz="1000" b="1">
              <a:solidFill>
                <a:srgbClr val="FFFFFF"/>
              </a:solidFill>
            </a:endParaRPr>
          </a:p>
          <a:p>
            <a:pPr marL="0" lvl="0" indent="0" algn="just" rtl="0">
              <a:lnSpc>
                <a:spcPct val="6000"/>
              </a:lnSpc>
              <a:spcBef>
                <a:spcPts val="1000"/>
              </a:spcBef>
              <a:spcAft>
                <a:spcPts val="0"/>
              </a:spcAft>
              <a:buNone/>
            </a:pPr>
            <a:endParaRPr sz="1000" b="1">
              <a:solidFill>
                <a:srgbClr val="FFFFFF"/>
              </a:solidFill>
            </a:endParaRPr>
          </a:p>
          <a:p>
            <a:pPr marL="457200" lvl="0" indent="-298450" algn="just" rtl="0">
              <a:lnSpc>
                <a:spcPct val="100000"/>
              </a:lnSpc>
              <a:spcBef>
                <a:spcPts val="1000"/>
              </a:spcBef>
              <a:spcAft>
                <a:spcPts val="0"/>
              </a:spcAft>
              <a:buClr>
                <a:srgbClr val="FFFFFF"/>
              </a:buClr>
              <a:buSzPts val="1100"/>
              <a:buChar char="●"/>
            </a:pPr>
            <a:r>
              <a:rPr lang="it" sz="1000" b="1">
                <a:solidFill>
                  <a:srgbClr val="FFFFFF"/>
                </a:solidFill>
              </a:rPr>
              <a:t>LE AGEVOLAZIONI PREVISTE PER LE START UP NELLE ZONE COLPITE DAL SISMA, DI CUI AL DECRETO DEL MINISTRO DELLO SVILUPPO ECONOMICO 24 SETTEMBRE 2014, E SUCCESSIVE MODIFICAZIONI E INTEGRAZIONI, SONO ESTESE AL “TERRITORIO DEL CRATERE SISMICO DEL CENTRO ITALIA</a:t>
            </a:r>
            <a:r>
              <a:rPr lang="it" sz="1100" b="1">
                <a:solidFill>
                  <a:srgbClr val="FFFFFF"/>
                </a:solidFill>
              </a:rPr>
              <a:t>”</a:t>
            </a:r>
            <a:endParaRPr sz="1100">
              <a:solidFill>
                <a:srgbClr val="FFFFFF"/>
              </a:solidFill>
            </a:endParaRPr>
          </a:p>
          <a:p>
            <a:pPr marL="0" lvl="0" indent="0" algn="l" rtl="0">
              <a:lnSpc>
                <a:spcPct val="100000"/>
              </a:lnSpc>
              <a:spcBef>
                <a:spcPts val="1000"/>
              </a:spcBef>
              <a:spcAft>
                <a:spcPts val="0"/>
              </a:spcAft>
              <a:buClr>
                <a:schemeClr val="dk1"/>
              </a:buClr>
              <a:buSzPts val="880"/>
              <a:buFont typeface="Arial"/>
              <a:buNone/>
            </a:pPr>
            <a:endParaRPr sz="1100">
              <a:solidFill>
                <a:srgbClr val="FFFFFF"/>
              </a:solidFill>
              <a:latin typeface="Verdana"/>
              <a:ea typeface="Verdana"/>
              <a:cs typeface="Verdana"/>
              <a:sym typeface="Verdana"/>
            </a:endParaRPr>
          </a:p>
          <a:p>
            <a:pPr marL="0" lvl="0" indent="0" algn="l" rtl="0">
              <a:spcBef>
                <a:spcPts val="0"/>
              </a:spcBef>
              <a:spcAft>
                <a:spcPts val="1600"/>
              </a:spcAft>
              <a:buNone/>
            </a:pPr>
            <a:endParaRPr>
              <a:solidFill>
                <a:srgbClr val="FFFFFF"/>
              </a:solidFill>
            </a:endParaRPr>
          </a:p>
        </p:txBody>
      </p:sp>
      <p:pic>
        <p:nvPicPr>
          <p:cNvPr id="463" name="Google Shape;463;p41"/>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464" name="Google Shape;464;p41"/>
          <p:cNvSpPr txBox="1"/>
          <p:nvPr/>
        </p:nvSpPr>
        <p:spPr>
          <a:xfrm>
            <a:off x="1781400" y="4697275"/>
            <a:ext cx="62349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29698" name="Picture 2">
            <a:extLst>
              <a:ext uri="{FF2B5EF4-FFF2-40B4-BE49-F238E27FC236}">
                <a16:creationId xmlns:a16="http://schemas.microsoft.com/office/drawing/2014/main" id="{08819451-04CE-41CB-B5E8-DBD472100C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
          <p:cNvSpPr/>
          <p:nvPr/>
        </p:nvSpPr>
        <p:spPr>
          <a:xfrm rot="5400000">
            <a:off x="7050582" y="2748083"/>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15"/>
          <p:cNvPicPr preferRelativeResize="0"/>
          <p:nvPr/>
        </p:nvPicPr>
        <p:blipFill rotWithShape="1">
          <a:blip r:embed="rId3">
            <a:alphaModFix amt="14000"/>
          </a:blip>
          <a:srcRect l="39" r="49"/>
          <a:stretch/>
        </p:blipFill>
        <p:spPr>
          <a:xfrm>
            <a:off x="0" y="-477724"/>
            <a:ext cx="9143997" cy="6098959"/>
          </a:xfrm>
          <a:prstGeom prst="rect">
            <a:avLst/>
          </a:prstGeom>
          <a:noFill/>
          <a:ln>
            <a:noFill/>
          </a:ln>
        </p:spPr>
      </p:pic>
      <p:sp>
        <p:nvSpPr>
          <p:cNvPr id="173" name="Google Shape;173;p15"/>
          <p:cNvSpPr txBox="1">
            <a:spLocks noGrp="1"/>
          </p:cNvSpPr>
          <p:nvPr>
            <p:ph type="title"/>
          </p:nvPr>
        </p:nvSpPr>
        <p:spPr>
          <a:xfrm>
            <a:off x="311698" y="71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SUL LAVORO</a:t>
            </a:r>
            <a:br>
              <a:rPr lang="it" sz="1800" b="1" dirty="0">
                <a:solidFill>
                  <a:srgbClr val="FFFFFF"/>
                </a:solidFill>
              </a:rPr>
            </a:br>
            <a:r>
              <a:rPr lang="it" sz="1800" b="1" dirty="0">
                <a:solidFill>
                  <a:srgbClr val="FFFFFF"/>
                </a:solidFill>
              </a:rPr>
              <a:t>AIUTI PUBBLICI PER I SALARI, </a:t>
            </a:r>
            <a:endParaRPr sz="1800" b="1" dirty="0">
              <a:solidFill>
                <a:srgbClr val="FFFFFF"/>
              </a:solidFill>
            </a:endParaRPr>
          </a:p>
          <a:p>
            <a:pPr marL="0" lvl="0" indent="0" algn="l" rtl="0">
              <a:spcBef>
                <a:spcPts val="0"/>
              </a:spcBef>
              <a:spcAft>
                <a:spcPts val="0"/>
              </a:spcAft>
              <a:buNone/>
            </a:pPr>
            <a:r>
              <a:rPr lang="it" sz="1800" b="1" dirty="0">
                <a:solidFill>
                  <a:srgbClr val="FFFFFF"/>
                </a:solidFill>
              </a:rPr>
              <a:t>STOP AI LICENZIAMENTI</a:t>
            </a:r>
            <a:endParaRPr sz="1800" b="1" dirty="0">
              <a:solidFill>
                <a:srgbClr val="FFFFFF"/>
              </a:solidFill>
            </a:endParaRPr>
          </a:p>
        </p:txBody>
      </p:sp>
      <p:sp>
        <p:nvSpPr>
          <p:cNvPr id="174" name="Google Shape;174;p15"/>
          <p:cNvSpPr txBox="1">
            <a:spLocks noGrp="1"/>
          </p:cNvSpPr>
          <p:nvPr>
            <p:ph type="body" idx="1"/>
          </p:nvPr>
        </p:nvSpPr>
        <p:spPr>
          <a:xfrm>
            <a:off x="283337" y="1807194"/>
            <a:ext cx="7479000" cy="3416400"/>
          </a:xfrm>
          <a:prstGeom prst="rect">
            <a:avLst/>
          </a:prstGeom>
        </p:spPr>
        <p:txBody>
          <a:bodyPr spcFirstLastPara="1" wrap="square" lIns="91425" tIns="90000" rIns="91425" bIns="91425" anchor="t" anchorCtr="0">
            <a:noAutofit/>
          </a:bodyPr>
          <a:lstStyle/>
          <a:p>
            <a:pPr marL="457200" lvl="0" indent="-317500" algn="l" rtl="0">
              <a:lnSpc>
                <a:spcPct val="100000"/>
              </a:lnSpc>
              <a:spcBef>
                <a:spcPts val="0"/>
              </a:spcBef>
              <a:spcAft>
                <a:spcPts val="0"/>
              </a:spcAft>
              <a:buClr>
                <a:srgbClr val="FFFFFF"/>
              </a:buClr>
              <a:buSzPts val="1400"/>
              <a:buChar char="●"/>
            </a:pPr>
            <a:r>
              <a:rPr lang="it" sz="1400" dirty="0">
                <a:solidFill>
                  <a:srgbClr val="FFFFFF"/>
                </a:solidFill>
              </a:rPr>
              <a:t>Aiuti di Stato sotto forma di sovvenzioni per il pagamento dei salari quote contributive e assistenziali, delle imprese anche per: lavoratori autonomi ed </a:t>
            </a:r>
            <a:r>
              <a:rPr lang="it" sz="1400" b="1" dirty="0">
                <a:solidFill>
                  <a:srgbClr val="FFFFFF"/>
                </a:solidFill>
              </a:rPr>
              <a:t>evitare i licenziamenti causa pandemia di Covid-19.</a:t>
            </a:r>
            <a:endParaRPr sz="1400" b="1" dirty="0">
              <a:solidFill>
                <a:srgbClr val="FFFFFF"/>
              </a:solidFill>
            </a:endParaRPr>
          </a:p>
          <a:p>
            <a:pPr marL="0" lvl="0" indent="0" algn="l" rtl="0">
              <a:lnSpc>
                <a:spcPct val="6000"/>
              </a:lnSpc>
              <a:spcBef>
                <a:spcPts val="1600"/>
              </a:spcBef>
              <a:spcAft>
                <a:spcPts val="0"/>
              </a:spcAft>
              <a:buNone/>
            </a:pPr>
            <a:endParaRPr sz="1400" dirty="0">
              <a:solidFill>
                <a:srgbClr val="FFFFFF"/>
              </a:solidFill>
            </a:endParaRPr>
          </a:p>
          <a:p>
            <a:pPr marL="457200" lvl="0" indent="-317500" algn="l" rtl="0">
              <a:lnSpc>
                <a:spcPct val="100000"/>
              </a:lnSpc>
              <a:spcBef>
                <a:spcPts val="1600"/>
              </a:spcBef>
              <a:spcAft>
                <a:spcPts val="0"/>
              </a:spcAft>
              <a:buClr>
                <a:srgbClr val="FFFFFF"/>
              </a:buClr>
              <a:buSzPts val="1400"/>
              <a:buChar char="●"/>
            </a:pPr>
            <a:r>
              <a:rPr lang="it" sz="1400" dirty="0">
                <a:solidFill>
                  <a:srgbClr val="FFFFFF"/>
                </a:solidFill>
              </a:rPr>
              <a:t>Sovvenzione per non più di 12 mesi dalla domanda di aiuto, per dipendenti che altrimenti sarebbero stati licenziati a condizione che Il personale che ne beneficia continui a svolgere in modo continuativo l’attività lavorativa.</a:t>
            </a:r>
            <a:endParaRPr sz="1400" dirty="0">
              <a:solidFill>
                <a:srgbClr val="FFFFFF"/>
              </a:solidFill>
            </a:endParaRPr>
          </a:p>
          <a:p>
            <a:pPr marL="457200" lvl="0" indent="0" algn="l" rtl="0">
              <a:lnSpc>
                <a:spcPct val="6000"/>
              </a:lnSpc>
              <a:spcBef>
                <a:spcPts val="1600"/>
              </a:spcBef>
              <a:spcAft>
                <a:spcPts val="0"/>
              </a:spcAft>
              <a:buNone/>
            </a:pPr>
            <a:endParaRPr sz="1400" dirty="0">
              <a:solidFill>
                <a:srgbClr val="FFFFFF"/>
              </a:solidFill>
            </a:endParaRPr>
          </a:p>
          <a:p>
            <a:pPr marL="457200" lvl="0" indent="-317500" algn="l" rtl="0">
              <a:lnSpc>
                <a:spcPct val="100000"/>
              </a:lnSpc>
              <a:spcBef>
                <a:spcPts val="1600"/>
              </a:spcBef>
              <a:spcAft>
                <a:spcPts val="0"/>
              </a:spcAft>
              <a:buClr>
                <a:srgbClr val="FFFFFF"/>
              </a:buClr>
              <a:buSzPts val="1400"/>
              <a:buChar char="●"/>
            </a:pPr>
            <a:r>
              <a:rPr lang="it" sz="1400" dirty="0">
                <a:solidFill>
                  <a:srgbClr val="FFFFFF"/>
                </a:solidFill>
              </a:rPr>
              <a:t>La sovvenzione mensile non deve superare l’80% della retribuzione mensile lorda (compresi i contributi  previdenziali a canco del datore di lavoro) del personale beneficiario.</a:t>
            </a:r>
            <a:endParaRPr sz="1400" dirty="0">
              <a:solidFill>
                <a:srgbClr val="FFFFFF"/>
              </a:solidFill>
            </a:endParaRPr>
          </a:p>
        </p:txBody>
      </p:sp>
      <p:pic>
        <p:nvPicPr>
          <p:cNvPr id="176" name="Google Shape;176;p15"/>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177" name="Google Shape;177;p15"/>
          <p:cNvSpPr txBox="1"/>
          <p:nvPr/>
        </p:nvSpPr>
        <p:spPr>
          <a:xfrm>
            <a:off x="2672125" y="4464150"/>
            <a:ext cx="60294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3074" name="Picture 2">
            <a:extLst>
              <a:ext uri="{FF2B5EF4-FFF2-40B4-BE49-F238E27FC236}">
                <a16:creationId xmlns:a16="http://schemas.microsoft.com/office/drawing/2014/main" id="{8D3BCDAB-1EF2-40B2-B112-F629F31F62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2"/>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0" name="Google Shape;470;p42"/>
          <p:cNvPicPr preferRelativeResize="0"/>
          <p:nvPr/>
        </p:nvPicPr>
        <p:blipFill rotWithShape="1">
          <a:blip r:embed="rId3">
            <a:alphaModFix amt="9000"/>
          </a:blip>
          <a:srcRect l="4611" r="4611"/>
          <a:stretch/>
        </p:blipFill>
        <p:spPr>
          <a:xfrm>
            <a:off x="0" y="-477724"/>
            <a:ext cx="9144000" cy="6098957"/>
          </a:xfrm>
          <a:prstGeom prst="rect">
            <a:avLst/>
          </a:prstGeom>
          <a:noFill/>
          <a:ln>
            <a:noFill/>
          </a:ln>
        </p:spPr>
      </p:pic>
      <p:sp>
        <p:nvSpPr>
          <p:cNvPr id="471" name="Google Shape;471;p42"/>
          <p:cNvSpPr txBox="1">
            <a:spLocks noGrp="1"/>
          </p:cNvSpPr>
          <p:nvPr>
            <p:ph type="title"/>
          </p:nvPr>
        </p:nvSpPr>
        <p:spPr>
          <a:xfrm>
            <a:off x="311700" y="73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000" b="1" dirty="0">
                <a:solidFill>
                  <a:srgbClr val="0000FF"/>
                </a:solidFill>
              </a:rPr>
              <a:t>START UP INNOVATIVE</a:t>
            </a:r>
            <a:endParaRPr dirty="0">
              <a:solidFill>
                <a:srgbClr val="0000FF"/>
              </a:solidFill>
            </a:endParaRPr>
          </a:p>
        </p:txBody>
      </p:sp>
      <p:sp>
        <p:nvSpPr>
          <p:cNvPr id="472" name="Google Shape;472;p42"/>
          <p:cNvSpPr txBox="1">
            <a:spLocks noGrp="1"/>
          </p:cNvSpPr>
          <p:nvPr>
            <p:ph type="body" idx="1"/>
          </p:nvPr>
        </p:nvSpPr>
        <p:spPr>
          <a:xfrm>
            <a:off x="311700" y="1152475"/>
            <a:ext cx="7629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b="1">
                <a:solidFill>
                  <a:srgbClr val="FFFFFF"/>
                </a:solidFill>
                <a:latin typeface="Verdana"/>
                <a:ea typeface="Verdana"/>
                <a:cs typeface="Verdana"/>
                <a:sym typeface="Verdana"/>
              </a:rPr>
              <a:t>First Playable Fund</a:t>
            </a:r>
            <a:endParaRPr b="1">
              <a:solidFill>
                <a:srgbClr val="FFFFFF"/>
              </a:solidFill>
              <a:latin typeface="Verdana"/>
              <a:ea typeface="Verdana"/>
              <a:cs typeface="Verdana"/>
              <a:sym typeface="Verdana"/>
            </a:endParaRPr>
          </a:p>
          <a:p>
            <a:pPr marL="0" lvl="0" indent="0" algn="l" rtl="0">
              <a:lnSpc>
                <a:spcPct val="100000"/>
              </a:lnSpc>
              <a:spcBef>
                <a:spcPts val="0"/>
              </a:spcBef>
              <a:spcAft>
                <a:spcPts val="0"/>
              </a:spcAft>
              <a:buNone/>
            </a:pPr>
            <a:endParaRPr sz="2400" b="1">
              <a:solidFill>
                <a:srgbClr val="FFFFFF"/>
              </a:solidFill>
              <a:latin typeface="Verdana"/>
              <a:ea typeface="Verdana"/>
              <a:cs typeface="Verdana"/>
              <a:sym typeface="Verdana"/>
            </a:endParaRPr>
          </a:p>
          <a:p>
            <a:pPr marL="457200" lvl="0" indent="-304800" algn="just" rtl="0">
              <a:lnSpc>
                <a:spcPct val="100000"/>
              </a:lnSpc>
              <a:spcBef>
                <a:spcPts val="0"/>
              </a:spcBef>
              <a:spcAft>
                <a:spcPts val="0"/>
              </a:spcAft>
              <a:buClr>
                <a:srgbClr val="FFFFFF"/>
              </a:buClr>
              <a:buSzPts val="1200"/>
              <a:buChar char="●"/>
            </a:pPr>
            <a:r>
              <a:rPr lang="it" sz="1200">
                <a:solidFill>
                  <a:srgbClr val="FFFFFF"/>
                </a:solidFill>
              </a:rPr>
              <a:t>E’ ISTITUITO PRESSO IL MINISTERO DELLO SVILUPPO ECONOMICO IL </a:t>
            </a:r>
            <a:r>
              <a:rPr lang="it" sz="1200" b="1">
                <a:solidFill>
                  <a:srgbClr val="FFFFFF"/>
                </a:solidFill>
              </a:rPr>
              <a:t>FONDO PER L’INTRATTENIMENTO DIGITALE DENOMINATO</a:t>
            </a:r>
            <a:r>
              <a:rPr lang="it" sz="1200">
                <a:solidFill>
                  <a:srgbClr val="FFFFFF"/>
                </a:solidFill>
              </a:rPr>
              <a:t> «</a:t>
            </a:r>
            <a:r>
              <a:rPr lang="it" sz="1200" b="1">
                <a:solidFill>
                  <a:srgbClr val="FFFFFF"/>
                </a:solidFill>
              </a:rPr>
              <a:t>FIRST PLAYABLE FUND</a:t>
            </a:r>
            <a:r>
              <a:rPr lang="it" sz="1200">
                <a:solidFill>
                  <a:srgbClr val="FFFFFF"/>
                </a:solidFill>
              </a:rPr>
              <a:t>», CON DOTAZIONE INIZIALE DI </a:t>
            </a:r>
            <a:r>
              <a:rPr lang="it" sz="1200" b="1">
                <a:solidFill>
                  <a:srgbClr val="FFFFFF"/>
                </a:solidFill>
              </a:rPr>
              <a:t>4 MILIONI DI EURO NEL 2020</a:t>
            </a:r>
            <a:endParaRPr sz="1200" b="1">
              <a:solidFill>
                <a:srgbClr val="FFFFFF"/>
              </a:solidFill>
            </a:endParaRPr>
          </a:p>
          <a:p>
            <a:pPr marL="0" lvl="0" indent="0" algn="just" rtl="0">
              <a:lnSpc>
                <a:spcPct val="100000"/>
              </a:lnSpc>
              <a:spcBef>
                <a:spcPts val="0"/>
              </a:spcBef>
              <a:spcAft>
                <a:spcPts val="0"/>
              </a:spcAft>
              <a:buNone/>
            </a:pPr>
            <a:endParaRPr sz="1200">
              <a:solidFill>
                <a:srgbClr val="FFFFFF"/>
              </a:solidFill>
            </a:endParaRPr>
          </a:p>
          <a:p>
            <a:pPr marL="457200" lvl="0" indent="0" algn="just" rtl="0">
              <a:lnSpc>
                <a:spcPct val="100000"/>
              </a:lnSpc>
              <a:spcBef>
                <a:spcPts val="0"/>
              </a:spcBef>
              <a:spcAft>
                <a:spcPts val="0"/>
              </a:spcAft>
              <a:buNone/>
            </a:pPr>
            <a:endParaRPr sz="1200">
              <a:solidFill>
                <a:srgbClr val="FFFFFF"/>
              </a:solidFill>
            </a:endParaRPr>
          </a:p>
          <a:p>
            <a:pPr marL="457200" lvl="0" indent="-304800" algn="just" rtl="0">
              <a:lnSpc>
                <a:spcPct val="100000"/>
              </a:lnSpc>
              <a:spcBef>
                <a:spcPts val="1000"/>
              </a:spcBef>
              <a:spcAft>
                <a:spcPts val="0"/>
              </a:spcAft>
              <a:buClr>
                <a:srgbClr val="FFFFFF"/>
              </a:buClr>
              <a:buSzPts val="1200"/>
              <a:buChar char="●"/>
            </a:pPr>
            <a:r>
              <a:rPr lang="it" sz="1200">
                <a:solidFill>
                  <a:srgbClr val="FFFFFF"/>
                </a:solidFill>
              </a:rPr>
              <a:t>IL FONDO È FINALIZZATO A </a:t>
            </a:r>
            <a:r>
              <a:rPr lang="it" sz="1200" b="1">
                <a:solidFill>
                  <a:srgbClr val="FFFFFF"/>
                </a:solidFill>
              </a:rPr>
              <a:t>SOSTENERE LE FASI DI CONCEZIONE E PRE-PRODUZIONE DEI VIDEOGAMES,</a:t>
            </a:r>
            <a:r>
              <a:rPr lang="it" sz="1200">
                <a:solidFill>
                  <a:srgbClr val="FFFFFF"/>
                </a:solidFill>
              </a:rPr>
              <a:t> NECESSARIE ALLA REALIZZAZIONE DI PROTOTIPI, TRAMITE L’EROGAZIONE DI CONTRIBUTI A FONDO PERDUTO, RICONOSCIUTI NELLA MISURA DEL 50 PER CENTO DELLE SPESE AMMISSIBILI, E PER UN IMPORTO COMPRESO </a:t>
            </a:r>
            <a:r>
              <a:rPr lang="it" sz="1200" b="1">
                <a:solidFill>
                  <a:srgbClr val="FFFFFF"/>
                </a:solidFill>
              </a:rPr>
              <a:t>DA 10.000 EURO A 200.000 EURO PER SINGOLO PROTOTIPO.</a:t>
            </a:r>
            <a:endParaRPr sz="1200" b="1">
              <a:solidFill>
                <a:srgbClr val="FFFFFF"/>
              </a:solidFill>
            </a:endParaRPr>
          </a:p>
        </p:txBody>
      </p:sp>
      <p:pic>
        <p:nvPicPr>
          <p:cNvPr id="474" name="Google Shape;474;p42"/>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475" name="Google Shape;475;p42"/>
          <p:cNvSpPr txBox="1"/>
          <p:nvPr/>
        </p:nvSpPr>
        <p:spPr>
          <a:xfrm>
            <a:off x="1467775" y="4697275"/>
            <a:ext cx="66864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30722" name="Picture 2">
            <a:extLst>
              <a:ext uri="{FF2B5EF4-FFF2-40B4-BE49-F238E27FC236}">
                <a16:creationId xmlns:a16="http://schemas.microsoft.com/office/drawing/2014/main" id="{F7BA0401-1E79-4A1B-A8F0-9FB809BAD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3"/>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 name="Google Shape;481;p43"/>
          <p:cNvPicPr preferRelativeResize="0"/>
          <p:nvPr/>
        </p:nvPicPr>
        <p:blipFill rotWithShape="1">
          <a:blip r:embed="rId3">
            <a:alphaModFix amt="9000"/>
          </a:blip>
          <a:srcRect l="4611" r="4611"/>
          <a:stretch/>
        </p:blipFill>
        <p:spPr>
          <a:xfrm>
            <a:off x="0" y="-477724"/>
            <a:ext cx="9144000" cy="6098957"/>
          </a:xfrm>
          <a:prstGeom prst="rect">
            <a:avLst/>
          </a:prstGeom>
          <a:noFill/>
          <a:ln>
            <a:noFill/>
          </a:ln>
        </p:spPr>
      </p:pic>
      <p:sp>
        <p:nvSpPr>
          <p:cNvPr id="482" name="Google Shape;482;p43"/>
          <p:cNvSpPr txBox="1">
            <a:spLocks noGrp="1"/>
          </p:cNvSpPr>
          <p:nvPr>
            <p:ph type="title"/>
          </p:nvPr>
        </p:nvSpPr>
        <p:spPr>
          <a:xfrm>
            <a:off x="311700" y="7065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000" b="1" dirty="0">
                <a:solidFill>
                  <a:srgbClr val="0000FF"/>
                </a:solidFill>
              </a:rPr>
              <a:t>START UP INNOVATIVE</a:t>
            </a:r>
            <a:endParaRPr dirty="0">
              <a:solidFill>
                <a:srgbClr val="0000FF"/>
              </a:solidFill>
            </a:endParaRPr>
          </a:p>
        </p:txBody>
      </p:sp>
      <p:sp>
        <p:nvSpPr>
          <p:cNvPr id="483" name="Google Shape;483;p43"/>
          <p:cNvSpPr txBox="1">
            <a:spLocks noGrp="1"/>
          </p:cNvSpPr>
          <p:nvPr>
            <p:ph type="body" idx="1"/>
          </p:nvPr>
        </p:nvSpPr>
        <p:spPr>
          <a:xfrm>
            <a:off x="311700" y="1152475"/>
            <a:ext cx="7529100" cy="3416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480"/>
              <a:buFont typeface="Arial"/>
              <a:buNone/>
            </a:pPr>
            <a:r>
              <a:rPr lang="it" sz="1400" b="1">
                <a:solidFill>
                  <a:srgbClr val="FFFFFF"/>
                </a:solidFill>
              </a:rPr>
              <a:t>I CONTRIBUTI EROGATI A VALERE SUL FONDO VENGONO ASSEGNATI DIETRO PRESENTAZIONE DI UNA DOMANDA DA PARTE DELLE IMPRESE CHE ABBIANO I SEGUENTI REQUISITI:</a:t>
            </a:r>
            <a:endParaRPr sz="1400" b="1">
              <a:solidFill>
                <a:srgbClr val="FFFFFF"/>
              </a:solidFill>
            </a:endParaRPr>
          </a:p>
          <a:p>
            <a:pPr marL="800100" lvl="1" indent="-334518" algn="just" rtl="0">
              <a:lnSpc>
                <a:spcPct val="100000"/>
              </a:lnSpc>
              <a:spcBef>
                <a:spcPts val="1000"/>
              </a:spcBef>
              <a:spcAft>
                <a:spcPts val="0"/>
              </a:spcAft>
              <a:buClr>
                <a:srgbClr val="FFFFFF"/>
              </a:buClr>
              <a:buSzPts val="1200"/>
              <a:buAutoNum type="arabicPeriod"/>
            </a:pPr>
            <a:r>
              <a:rPr lang="it" sz="1200">
                <a:solidFill>
                  <a:srgbClr val="FFFFFF"/>
                </a:solidFill>
              </a:rPr>
              <a:t>abbiano sede legale nello Spazio Economico Europeo; </a:t>
            </a:r>
            <a:endParaRPr sz="1200">
              <a:solidFill>
                <a:srgbClr val="FFFFFF"/>
              </a:solidFill>
            </a:endParaRPr>
          </a:p>
          <a:p>
            <a:pPr marL="800100" lvl="1" indent="-334518" algn="just" rtl="0">
              <a:lnSpc>
                <a:spcPct val="100000"/>
              </a:lnSpc>
              <a:spcBef>
                <a:spcPts val="1000"/>
              </a:spcBef>
              <a:spcAft>
                <a:spcPts val="0"/>
              </a:spcAft>
              <a:buClr>
                <a:srgbClr val="FFFFFF"/>
              </a:buClr>
              <a:buSzPts val="1200"/>
              <a:buAutoNum type="arabicPeriod"/>
            </a:pPr>
            <a:r>
              <a:rPr lang="it" sz="1200">
                <a:solidFill>
                  <a:srgbClr val="FFFFFF"/>
                </a:solidFill>
              </a:rPr>
              <a:t>siano soggette a tassazione in Italia per effetto della loro residenza fiscale, ovvero la presenza di una sede operativa in Italia, cui sia riconducibile il prototipo di cui al comma precedente; </a:t>
            </a:r>
            <a:endParaRPr sz="1200">
              <a:solidFill>
                <a:srgbClr val="FFFFFF"/>
              </a:solidFill>
            </a:endParaRPr>
          </a:p>
          <a:p>
            <a:pPr marL="800100" lvl="1" indent="-334518" algn="just" rtl="0">
              <a:lnSpc>
                <a:spcPct val="100000"/>
              </a:lnSpc>
              <a:spcBef>
                <a:spcPts val="1000"/>
              </a:spcBef>
              <a:spcAft>
                <a:spcPts val="0"/>
              </a:spcAft>
              <a:buClr>
                <a:srgbClr val="FFFFFF"/>
              </a:buClr>
              <a:buSzPts val="1200"/>
              <a:buAutoNum type="arabicPeriod"/>
            </a:pPr>
            <a:r>
              <a:rPr lang="it" sz="1200">
                <a:solidFill>
                  <a:srgbClr val="FFFFFF"/>
                </a:solidFill>
              </a:rPr>
              <a:t>abbiano capitale sociale minimo interamente versato e un patrimonio netto non inferiori a diecimila euro, sia nel caso di imprese costituite sotto forma di società di capitale, sia nel caso di imprese individuali di produzione ovvero costituite sotto forma di società di persone; </a:t>
            </a:r>
            <a:endParaRPr sz="1200">
              <a:solidFill>
                <a:srgbClr val="FFFFFF"/>
              </a:solidFill>
            </a:endParaRPr>
          </a:p>
          <a:p>
            <a:pPr marL="800100" lvl="1" indent="-334518" algn="just" rtl="0">
              <a:lnSpc>
                <a:spcPct val="100000"/>
              </a:lnSpc>
              <a:spcBef>
                <a:spcPts val="1000"/>
              </a:spcBef>
              <a:spcAft>
                <a:spcPts val="0"/>
              </a:spcAft>
              <a:buClr>
                <a:srgbClr val="FFFFFF"/>
              </a:buClr>
              <a:buSzPts val="1200"/>
              <a:buAutoNum type="arabicPeriod"/>
            </a:pPr>
            <a:r>
              <a:rPr lang="it" sz="1200">
                <a:solidFill>
                  <a:srgbClr val="FFFFFF"/>
                </a:solidFill>
              </a:rPr>
              <a:t>siano in possesso di classificazione ATECO 58.2 o 62;</a:t>
            </a:r>
            <a:endParaRPr sz="1200">
              <a:solidFill>
                <a:srgbClr val="FFFFFF"/>
              </a:solidFill>
            </a:endParaRPr>
          </a:p>
          <a:p>
            <a:pPr marL="0" lvl="0" indent="0" algn="l" rtl="0">
              <a:spcBef>
                <a:spcPts val="0"/>
              </a:spcBef>
              <a:spcAft>
                <a:spcPts val="1600"/>
              </a:spcAft>
              <a:buNone/>
            </a:pPr>
            <a:endParaRPr>
              <a:solidFill>
                <a:srgbClr val="FFFFFF"/>
              </a:solidFill>
            </a:endParaRPr>
          </a:p>
        </p:txBody>
      </p:sp>
      <p:pic>
        <p:nvPicPr>
          <p:cNvPr id="485" name="Google Shape;485;p43"/>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486" name="Google Shape;486;p43"/>
          <p:cNvSpPr txBox="1"/>
          <p:nvPr/>
        </p:nvSpPr>
        <p:spPr>
          <a:xfrm>
            <a:off x="1354875" y="4697275"/>
            <a:ext cx="66909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31746" name="Picture 2">
            <a:extLst>
              <a:ext uri="{FF2B5EF4-FFF2-40B4-BE49-F238E27FC236}">
                <a16:creationId xmlns:a16="http://schemas.microsoft.com/office/drawing/2014/main" id="{CF6A09F8-4BE4-439E-93DF-4A9C4D638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4"/>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2" name="Google Shape;492;p44"/>
          <p:cNvPicPr preferRelativeResize="0"/>
          <p:nvPr/>
        </p:nvPicPr>
        <p:blipFill rotWithShape="1">
          <a:blip r:embed="rId3">
            <a:alphaModFix amt="9000"/>
          </a:blip>
          <a:srcRect l="4611" r="4611"/>
          <a:stretch/>
        </p:blipFill>
        <p:spPr>
          <a:xfrm>
            <a:off x="0" y="-477724"/>
            <a:ext cx="9144000" cy="6098957"/>
          </a:xfrm>
          <a:prstGeom prst="rect">
            <a:avLst/>
          </a:prstGeom>
          <a:noFill/>
          <a:ln>
            <a:noFill/>
          </a:ln>
        </p:spPr>
      </p:pic>
      <p:sp>
        <p:nvSpPr>
          <p:cNvPr id="493" name="Google Shape;493;p44"/>
          <p:cNvSpPr txBox="1">
            <a:spLocks noGrp="1"/>
          </p:cNvSpPr>
          <p:nvPr>
            <p:ph type="title"/>
          </p:nvPr>
        </p:nvSpPr>
        <p:spPr>
          <a:xfrm>
            <a:off x="311700" y="73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000" b="1" dirty="0">
                <a:solidFill>
                  <a:srgbClr val="0000FF"/>
                </a:solidFill>
              </a:rPr>
              <a:t>START UP INNOVATIVE</a:t>
            </a:r>
            <a:endParaRPr dirty="0">
              <a:solidFill>
                <a:srgbClr val="0000FF"/>
              </a:solidFill>
            </a:endParaRPr>
          </a:p>
        </p:txBody>
      </p:sp>
      <p:sp>
        <p:nvSpPr>
          <p:cNvPr id="494" name="Google Shape;494;p44"/>
          <p:cNvSpPr txBox="1">
            <a:spLocks noGrp="1"/>
          </p:cNvSpPr>
          <p:nvPr>
            <p:ph type="body" idx="1"/>
          </p:nvPr>
        </p:nvSpPr>
        <p:spPr>
          <a:xfrm>
            <a:off x="311700" y="1152475"/>
            <a:ext cx="76224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b="1">
                <a:solidFill>
                  <a:srgbClr val="FFFFFF"/>
                </a:solidFill>
              </a:rPr>
              <a:t>SPESE AMMISSIBILI</a:t>
            </a:r>
            <a:endParaRPr b="1">
              <a:solidFill>
                <a:srgbClr val="FFFFFF"/>
              </a:solidFill>
            </a:endParaRPr>
          </a:p>
          <a:p>
            <a:pPr marL="0" lvl="0" indent="0" algn="l" rtl="0">
              <a:lnSpc>
                <a:spcPct val="100000"/>
              </a:lnSpc>
              <a:spcBef>
                <a:spcPts val="0"/>
              </a:spcBef>
              <a:spcAft>
                <a:spcPts val="0"/>
              </a:spcAft>
              <a:buNone/>
            </a:pPr>
            <a:endParaRPr b="1">
              <a:solidFill>
                <a:srgbClr val="FFFFFF"/>
              </a:solidFill>
            </a:endParaRPr>
          </a:p>
          <a:p>
            <a:pPr marL="457200" lvl="0" indent="-447040" algn="just" rtl="0">
              <a:lnSpc>
                <a:spcPct val="100000"/>
              </a:lnSpc>
              <a:spcBef>
                <a:spcPts val="0"/>
              </a:spcBef>
              <a:spcAft>
                <a:spcPts val="0"/>
              </a:spcAft>
              <a:buClr>
                <a:srgbClr val="FFFFFF"/>
              </a:buClr>
              <a:buSzPts val="1200"/>
              <a:buAutoNum type="arabicPeriod"/>
            </a:pPr>
            <a:r>
              <a:rPr lang="it" sz="1200" b="1">
                <a:solidFill>
                  <a:srgbClr val="FFFFFF"/>
                </a:solidFill>
              </a:rPr>
              <a:t>PRESTAZIONI LAVORATIVE SVOLTE DAL PERSONALE DELL’IMPRESA NELLE ATTIVITÀ DI REALIZZAZIONE DI PROTOTIPI; </a:t>
            </a:r>
            <a:endParaRPr sz="1200" b="1">
              <a:solidFill>
                <a:srgbClr val="FFFFFF"/>
              </a:solidFill>
            </a:endParaRPr>
          </a:p>
          <a:p>
            <a:pPr marL="457200" lvl="0" indent="-447040" algn="just" rtl="0">
              <a:lnSpc>
                <a:spcPct val="100000"/>
              </a:lnSpc>
              <a:spcBef>
                <a:spcPts val="1000"/>
              </a:spcBef>
              <a:spcAft>
                <a:spcPts val="0"/>
              </a:spcAft>
              <a:buClr>
                <a:srgbClr val="FFFFFF"/>
              </a:buClr>
              <a:buSzPts val="1200"/>
              <a:buAutoNum type="arabicPeriod"/>
            </a:pPr>
            <a:r>
              <a:rPr lang="it" sz="1200" b="1">
                <a:solidFill>
                  <a:srgbClr val="FFFFFF"/>
                </a:solidFill>
              </a:rPr>
              <a:t>PRESTAZIONI PROFESSIONALI COMMISSIONATE A LIBERI PROFESSIONISTI E/O ALTRE IMPRESE FINALIZZATE ALLA REALIZZAZIONE DI PROTOTIPI; </a:t>
            </a:r>
            <a:endParaRPr sz="1200" b="1">
              <a:solidFill>
                <a:srgbClr val="FFFFFF"/>
              </a:solidFill>
            </a:endParaRPr>
          </a:p>
          <a:p>
            <a:pPr marL="457200" lvl="0" indent="-447040" algn="just" rtl="0">
              <a:lnSpc>
                <a:spcPct val="100000"/>
              </a:lnSpc>
              <a:spcBef>
                <a:spcPts val="1000"/>
              </a:spcBef>
              <a:spcAft>
                <a:spcPts val="0"/>
              </a:spcAft>
              <a:buClr>
                <a:srgbClr val="FFFFFF"/>
              </a:buClr>
              <a:buSzPts val="1200"/>
              <a:buAutoNum type="arabicPeriod"/>
            </a:pPr>
            <a:r>
              <a:rPr lang="it" sz="1200" b="1">
                <a:solidFill>
                  <a:srgbClr val="FFFFFF"/>
                </a:solidFill>
              </a:rPr>
              <a:t>ATTREZZATURE TECNICHE (HARDWARE) ACQUISTATE PER LA REALIZZAZIONE DEI PROTOTIPI; </a:t>
            </a:r>
            <a:endParaRPr sz="1200" b="1">
              <a:solidFill>
                <a:srgbClr val="FFFFFF"/>
              </a:solidFill>
            </a:endParaRPr>
          </a:p>
          <a:p>
            <a:pPr marL="457200" lvl="0" indent="-447040" algn="just" rtl="0">
              <a:lnSpc>
                <a:spcPct val="100000"/>
              </a:lnSpc>
              <a:spcBef>
                <a:spcPts val="1000"/>
              </a:spcBef>
              <a:spcAft>
                <a:spcPts val="0"/>
              </a:spcAft>
              <a:buClr>
                <a:srgbClr val="FFFFFF"/>
              </a:buClr>
              <a:buSzPts val="1200"/>
              <a:buAutoNum type="arabicPeriod"/>
            </a:pPr>
            <a:r>
              <a:rPr lang="it" sz="1200" b="1">
                <a:solidFill>
                  <a:srgbClr val="FFFFFF"/>
                </a:solidFill>
              </a:rPr>
              <a:t>LICENZE DI SOFTWARE ACQUISTATE PER LA REALIZZAZIONE DEI PROTOTIPI. </a:t>
            </a:r>
            <a:endParaRPr sz="1200" b="1">
              <a:solidFill>
                <a:srgbClr val="FFFFFF"/>
              </a:solidFill>
            </a:endParaRPr>
          </a:p>
          <a:p>
            <a:pPr marL="457200" lvl="1" indent="0" algn="just" rtl="0">
              <a:lnSpc>
                <a:spcPct val="100000"/>
              </a:lnSpc>
              <a:spcBef>
                <a:spcPts val="1000"/>
              </a:spcBef>
              <a:spcAft>
                <a:spcPts val="0"/>
              </a:spcAft>
              <a:buNone/>
            </a:pPr>
            <a:r>
              <a:rPr lang="it" sz="1200">
                <a:solidFill>
                  <a:srgbClr val="FFFFFF"/>
                </a:solidFill>
              </a:rPr>
              <a:t> </a:t>
            </a:r>
            <a:endParaRPr sz="1200">
              <a:solidFill>
                <a:srgbClr val="FFFFFF"/>
              </a:solidFill>
            </a:endParaRPr>
          </a:p>
          <a:p>
            <a:pPr marL="457200" lvl="1" indent="0" algn="just" rtl="0">
              <a:lnSpc>
                <a:spcPct val="100000"/>
              </a:lnSpc>
              <a:spcBef>
                <a:spcPts val="1000"/>
              </a:spcBef>
              <a:spcAft>
                <a:spcPts val="0"/>
              </a:spcAft>
              <a:buNone/>
            </a:pPr>
            <a:r>
              <a:rPr lang="it" sz="1200">
                <a:solidFill>
                  <a:srgbClr val="FFFFFF"/>
                </a:solidFill>
              </a:rPr>
              <a:t>L’IMPRESA BENEFICIARIA È TENUTA A REALIZZARE IL PROTOTIPO DI VIDEOGAMES ENTRO IL TERMINE DI 18 MESI DAL RICONOSCIMENTO DELL’AMMISSIBILITÀ DELLA DOMANDA DI CUI AL COMMA 17 DA PARTE DEL MINISTERO DELLO SVILUPPO ECONOMICO.</a:t>
            </a:r>
            <a:endParaRPr sz="1200">
              <a:solidFill>
                <a:srgbClr val="FFFFFF"/>
              </a:solidFill>
            </a:endParaRPr>
          </a:p>
        </p:txBody>
      </p:sp>
      <p:pic>
        <p:nvPicPr>
          <p:cNvPr id="496" name="Google Shape;496;p44"/>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497" name="Google Shape;497;p44"/>
          <p:cNvSpPr txBox="1"/>
          <p:nvPr/>
        </p:nvSpPr>
        <p:spPr>
          <a:xfrm>
            <a:off x="1405050" y="4697275"/>
            <a:ext cx="67494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32770" name="Picture 2">
            <a:extLst>
              <a:ext uri="{FF2B5EF4-FFF2-40B4-BE49-F238E27FC236}">
                <a16:creationId xmlns:a16="http://schemas.microsoft.com/office/drawing/2014/main" id="{6BDC4E56-5962-4770-BBA3-4672AA2ED4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5"/>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3" name="Google Shape;503;p45"/>
          <p:cNvPicPr preferRelativeResize="0"/>
          <p:nvPr/>
        </p:nvPicPr>
        <p:blipFill rotWithShape="1">
          <a:blip r:embed="rId3">
            <a:alphaModFix amt="12000"/>
          </a:blip>
          <a:srcRect l="179" r="179"/>
          <a:stretch/>
        </p:blipFill>
        <p:spPr>
          <a:xfrm>
            <a:off x="0" y="-477724"/>
            <a:ext cx="9144000" cy="6098958"/>
          </a:xfrm>
          <a:prstGeom prst="rect">
            <a:avLst/>
          </a:prstGeom>
          <a:noFill/>
          <a:ln>
            <a:noFill/>
          </a:ln>
        </p:spPr>
      </p:pic>
      <p:sp>
        <p:nvSpPr>
          <p:cNvPr id="504" name="Google Shape;504;p45"/>
          <p:cNvSpPr txBox="1">
            <a:spLocks noGrp="1"/>
          </p:cNvSpPr>
          <p:nvPr>
            <p:ph type="title"/>
          </p:nvPr>
        </p:nvSpPr>
        <p:spPr>
          <a:xfrm>
            <a:off x="311700" y="584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400" b="1" dirty="0">
                <a:solidFill>
                  <a:srgbClr val="0000FF"/>
                </a:solidFill>
              </a:rPr>
              <a:t>MISURE PER GLI ENTI LOCALI</a:t>
            </a:r>
            <a:endParaRPr dirty="0">
              <a:solidFill>
                <a:srgbClr val="0000FF"/>
              </a:solidFill>
            </a:endParaRPr>
          </a:p>
        </p:txBody>
      </p:sp>
      <p:sp>
        <p:nvSpPr>
          <p:cNvPr id="505" name="Google Shape;505;p45"/>
          <p:cNvSpPr txBox="1">
            <a:spLocks noGrp="1"/>
          </p:cNvSpPr>
          <p:nvPr>
            <p:ph type="body" idx="1"/>
          </p:nvPr>
        </p:nvSpPr>
        <p:spPr>
          <a:xfrm>
            <a:off x="311700" y="1152475"/>
            <a:ext cx="8189100" cy="3416400"/>
          </a:xfrm>
          <a:prstGeom prst="rect">
            <a:avLst/>
          </a:prstGeom>
        </p:spPr>
        <p:txBody>
          <a:bodyPr spcFirstLastPara="1" wrap="square" lIns="91425" tIns="91425" rIns="91425" bIns="91425" anchor="t" anchorCtr="0">
            <a:noAutofit/>
          </a:bodyPr>
          <a:lstStyle/>
          <a:p>
            <a:pPr marL="0" lvl="0" indent="0" algn="l" rtl="0">
              <a:lnSpc>
                <a:spcPct val="6000"/>
              </a:lnSpc>
              <a:spcBef>
                <a:spcPts val="0"/>
              </a:spcBef>
              <a:spcAft>
                <a:spcPts val="0"/>
              </a:spcAft>
              <a:buNone/>
            </a:pPr>
            <a:r>
              <a:rPr lang="it" sz="1500" b="1">
                <a:solidFill>
                  <a:srgbClr val="FFFFFF"/>
                </a:solidFill>
              </a:rPr>
              <a:t>FONDO PER L’ESERCIZIO DELLE FUNZIONI FONDAMENTALI DEGLI ENTI LOCALI</a:t>
            </a:r>
            <a:r>
              <a:rPr lang="it" sz="800">
                <a:solidFill>
                  <a:srgbClr val="FFFFFF"/>
                </a:solidFill>
              </a:rPr>
              <a:t>	</a:t>
            </a:r>
            <a:r>
              <a:rPr lang="it" sz="1000">
                <a:solidFill>
                  <a:srgbClr val="FFFFFF"/>
                </a:solidFill>
              </a:rPr>
              <a:t>	</a:t>
            </a:r>
            <a:r>
              <a:rPr lang="it" sz="1100">
                <a:solidFill>
                  <a:srgbClr val="FFFFFF"/>
                </a:solidFill>
              </a:rPr>
              <a:t>			</a:t>
            </a:r>
            <a:r>
              <a:rPr lang="it" sz="1200">
                <a:solidFill>
                  <a:srgbClr val="FFFFFF"/>
                </a:solidFill>
              </a:rPr>
              <a:t> </a:t>
            </a:r>
            <a:endParaRPr sz="1200">
              <a:solidFill>
                <a:srgbClr val="FFFFFF"/>
              </a:solidFill>
            </a:endParaRPr>
          </a:p>
          <a:p>
            <a:pPr marL="457200" lvl="0" indent="-304800" algn="l" rtl="0">
              <a:spcBef>
                <a:spcPts val="1600"/>
              </a:spcBef>
              <a:spcAft>
                <a:spcPts val="0"/>
              </a:spcAft>
              <a:buClr>
                <a:srgbClr val="FFFFFF"/>
              </a:buClr>
              <a:buSzPts val="1200"/>
              <a:buChar char="●"/>
            </a:pPr>
            <a:r>
              <a:rPr lang="it" sz="1200" b="1">
                <a:solidFill>
                  <a:srgbClr val="FFFFFF"/>
                </a:solidFill>
              </a:rPr>
              <a:t>Per il 2020 Fondo di 3,5 miliardi di EURO</a:t>
            </a:r>
            <a:r>
              <a:rPr lang="it" sz="1200">
                <a:solidFill>
                  <a:srgbClr val="FFFFFF"/>
                </a:solidFill>
              </a:rPr>
              <a:t>,da ripartire tra comuni, province e città metropolitane, entro il 10 luglio 2020 sulla base della perdita di gettito e dei fabbisogni per le funzioni fondamentali</a:t>
            </a:r>
            <a:endParaRPr sz="1200">
              <a:solidFill>
                <a:srgbClr val="FFFFFF"/>
              </a:solidFill>
            </a:endParaRPr>
          </a:p>
          <a:p>
            <a:pPr marL="457200" lvl="0" indent="0" algn="l" rtl="0">
              <a:lnSpc>
                <a:spcPct val="6000"/>
              </a:lnSpc>
              <a:spcBef>
                <a:spcPts val="1600"/>
              </a:spcBef>
              <a:spcAft>
                <a:spcPts val="0"/>
              </a:spcAft>
              <a:buNone/>
            </a:pPr>
            <a:r>
              <a:rPr lang="it" sz="1100">
                <a:solidFill>
                  <a:srgbClr val="FFFFFF"/>
                </a:solidFill>
              </a:rPr>
              <a:t>										</a:t>
            </a:r>
            <a:endParaRPr sz="1100">
              <a:solidFill>
                <a:srgbClr val="FFFFFF"/>
              </a:solidFill>
            </a:endParaRPr>
          </a:p>
          <a:p>
            <a:pPr marL="457200" lvl="0" indent="-304800" algn="l" rtl="0">
              <a:spcBef>
                <a:spcPts val="1600"/>
              </a:spcBef>
              <a:spcAft>
                <a:spcPts val="0"/>
              </a:spcAft>
              <a:buClr>
                <a:srgbClr val="FFFFFF"/>
              </a:buClr>
              <a:buSzPts val="1200"/>
              <a:buChar char="●"/>
            </a:pPr>
            <a:r>
              <a:rPr lang="it" sz="1200" b="1">
                <a:solidFill>
                  <a:srgbClr val="FFFFFF"/>
                </a:solidFill>
              </a:rPr>
              <a:t>Modalità erogazione: </a:t>
            </a:r>
            <a:r>
              <a:rPr lang="it" sz="1200">
                <a:solidFill>
                  <a:srgbClr val="FFFFFF"/>
                </a:solidFill>
              </a:rPr>
              <a:t>30 % del fondo a titolo di acconto in proporzione alle entrate al 31 dicembre 2019 di cui ai titoli  I e III, come risultanti dal SIOPE</a:t>
            </a:r>
            <a:endParaRPr sz="1200">
              <a:solidFill>
                <a:srgbClr val="FFFFFF"/>
              </a:solidFill>
            </a:endParaRPr>
          </a:p>
          <a:p>
            <a:pPr marL="0" lvl="0" indent="0" algn="l" rtl="0">
              <a:lnSpc>
                <a:spcPct val="6000"/>
              </a:lnSpc>
              <a:spcBef>
                <a:spcPts val="1200"/>
              </a:spcBef>
              <a:spcAft>
                <a:spcPts val="0"/>
              </a:spcAft>
              <a:buNone/>
            </a:pPr>
            <a:endParaRPr sz="1200">
              <a:solidFill>
                <a:srgbClr val="FFFFFF"/>
              </a:solidFill>
            </a:endParaRPr>
          </a:p>
          <a:p>
            <a:pPr marL="457200" lvl="0" indent="-304800" algn="l" rtl="0">
              <a:lnSpc>
                <a:spcPct val="6000"/>
              </a:lnSpc>
              <a:spcBef>
                <a:spcPts val="1200"/>
              </a:spcBef>
              <a:spcAft>
                <a:spcPts val="0"/>
              </a:spcAft>
              <a:buClr>
                <a:srgbClr val="FFFFFF"/>
              </a:buClr>
              <a:buSzPts val="1200"/>
              <a:buChar char="●"/>
            </a:pPr>
            <a:r>
              <a:rPr lang="it" sz="1200">
                <a:solidFill>
                  <a:srgbClr val="FFFFFF"/>
                </a:solidFill>
              </a:rPr>
              <a:t>Verifica del riparto operato entro il 30 giugno 2021 ed eventuale rettifica delle somme originariamente attribuite.</a:t>
            </a:r>
            <a:endParaRPr sz="1200">
              <a:solidFill>
                <a:srgbClr val="FFFFFF"/>
              </a:solidFill>
            </a:endParaRPr>
          </a:p>
          <a:p>
            <a:pPr marL="0" lvl="0" indent="0" algn="l" rtl="0">
              <a:lnSpc>
                <a:spcPct val="6000"/>
              </a:lnSpc>
              <a:spcBef>
                <a:spcPts val="1200"/>
              </a:spcBef>
              <a:spcAft>
                <a:spcPts val="0"/>
              </a:spcAft>
              <a:buNone/>
            </a:pPr>
            <a:endParaRPr sz="1200">
              <a:solidFill>
                <a:srgbClr val="FFFFFF"/>
              </a:solidFill>
            </a:endParaRPr>
          </a:p>
          <a:p>
            <a:pPr marL="457200" lvl="0" indent="-311150" algn="l" rtl="0">
              <a:spcBef>
                <a:spcPts val="1200"/>
              </a:spcBef>
              <a:spcAft>
                <a:spcPts val="0"/>
              </a:spcAft>
              <a:buClr>
                <a:srgbClr val="FFFFFF"/>
              </a:buClr>
              <a:buSzPts val="1300"/>
              <a:buChar char="●"/>
            </a:pPr>
            <a:r>
              <a:rPr lang="it" sz="1300" b="1">
                <a:solidFill>
                  <a:srgbClr val="FFFFFF"/>
                </a:solidFill>
              </a:rPr>
              <a:t>RINEGOZIAZIONE MUTUI ENTI LOCALI. SEMPLIFICAZIONE PROCEDURE DI ADESIONE</a:t>
            </a:r>
            <a:endParaRPr sz="1300" b="1">
              <a:solidFill>
                <a:srgbClr val="FFFFFF"/>
              </a:solidFill>
            </a:endParaRPr>
          </a:p>
          <a:p>
            <a:pPr marL="457200" lvl="0" indent="0" algn="l" rtl="0">
              <a:lnSpc>
                <a:spcPct val="6000"/>
              </a:lnSpc>
              <a:spcBef>
                <a:spcPts val="0"/>
              </a:spcBef>
              <a:spcAft>
                <a:spcPts val="0"/>
              </a:spcAft>
              <a:buNone/>
            </a:pPr>
            <a:endParaRPr sz="1200" b="1">
              <a:solidFill>
                <a:srgbClr val="FFFFFF"/>
              </a:solidFill>
            </a:endParaRPr>
          </a:p>
          <a:p>
            <a:pPr marL="457200" lvl="0" indent="-304800" algn="l" rtl="0">
              <a:spcBef>
                <a:spcPts val="1200"/>
              </a:spcBef>
              <a:spcAft>
                <a:spcPts val="0"/>
              </a:spcAft>
              <a:buClr>
                <a:srgbClr val="FFFFFF"/>
              </a:buClr>
              <a:buSzPts val="1200"/>
              <a:buChar char="●"/>
            </a:pPr>
            <a:r>
              <a:rPr lang="it" sz="1200">
                <a:solidFill>
                  <a:srgbClr val="FFFFFF"/>
                </a:solidFill>
              </a:rPr>
              <a:t>Possibilità per gli enti locali per il 2020 di rinegoziare mutui e altre forme di prestito anche nel corso dell’esercizio provvisorio attraverso deliberazione dell’organo esecutivo, fermo restando l’obbligo di provvedere alle relative iscrizioni nel bilancio di previsione 			</a:t>
            </a:r>
            <a:r>
              <a:rPr lang="it" sz="1100">
                <a:solidFill>
                  <a:srgbClr val="FFFFFF"/>
                </a:solidFill>
              </a:rPr>
              <a:t>		</a:t>
            </a:r>
            <a:endParaRPr sz="1100">
              <a:solidFill>
                <a:srgbClr val="FFFFFF"/>
              </a:solidFill>
            </a:endParaRPr>
          </a:p>
          <a:p>
            <a:pPr marL="0" lvl="0" indent="0" algn="l" rtl="0">
              <a:spcBef>
                <a:spcPts val="120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None/>
            </a:pPr>
            <a:r>
              <a:rPr lang="it" sz="1100">
                <a:solidFill>
                  <a:srgbClr val="FFFFFF"/>
                </a:solidFill>
              </a:rPr>
              <a:t>		</a:t>
            </a:r>
            <a:endParaRPr sz="1100">
              <a:solidFill>
                <a:srgbClr val="FFFFFF"/>
              </a:solidFill>
            </a:endParaRPr>
          </a:p>
          <a:p>
            <a:pPr marL="0" lvl="0" indent="0" algn="l" rtl="0">
              <a:spcBef>
                <a:spcPts val="1600"/>
              </a:spcBef>
              <a:spcAft>
                <a:spcPts val="0"/>
              </a:spcAft>
              <a:buNone/>
            </a:pPr>
            <a:r>
              <a:rPr lang="it" sz="1100">
                <a:solidFill>
                  <a:srgbClr val="FFFFFF"/>
                </a:solidFill>
              </a:rPr>
              <a:t>	 </a:t>
            </a:r>
            <a:endParaRPr sz="1200">
              <a:solidFill>
                <a:srgbClr val="FFFFFF"/>
              </a:solidFill>
            </a:endParaRPr>
          </a:p>
          <a:p>
            <a:pPr marL="0" lvl="0" indent="0" algn="l" rtl="0">
              <a:spcBef>
                <a:spcPts val="160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160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1600"/>
              </a:spcBef>
              <a:spcAft>
                <a:spcPts val="0"/>
              </a:spcAft>
              <a:buClr>
                <a:schemeClr val="dk1"/>
              </a:buClr>
              <a:buSzPts val="1100"/>
              <a:buFont typeface="Arial"/>
              <a:buNone/>
            </a:pPr>
            <a:r>
              <a:rPr lang="it" sz="1100">
                <a:solidFill>
                  <a:srgbClr val="FFFFFF"/>
                </a:solidFill>
              </a:rPr>
              <a:t>		</a:t>
            </a:r>
            <a:endParaRPr sz="1100">
              <a:solidFill>
                <a:srgbClr val="FFFFFF"/>
              </a:solidFill>
            </a:endParaRPr>
          </a:p>
          <a:p>
            <a:pPr marL="0" lvl="0" indent="0" algn="l" rtl="0">
              <a:spcBef>
                <a:spcPts val="1600"/>
              </a:spcBef>
              <a:spcAft>
                <a:spcPts val="1600"/>
              </a:spcAft>
              <a:buNone/>
            </a:pPr>
            <a:r>
              <a:rPr lang="it" sz="1100">
                <a:solidFill>
                  <a:srgbClr val="FFFFFF"/>
                </a:solidFill>
              </a:rPr>
              <a:t>	 </a:t>
            </a:r>
            <a:endParaRPr b="1">
              <a:solidFill>
                <a:srgbClr val="FFFFFF"/>
              </a:solidFill>
            </a:endParaRPr>
          </a:p>
        </p:txBody>
      </p:sp>
      <p:pic>
        <p:nvPicPr>
          <p:cNvPr id="507" name="Google Shape;507;p45"/>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508" name="Google Shape;508;p45"/>
          <p:cNvSpPr txBox="1"/>
          <p:nvPr/>
        </p:nvSpPr>
        <p:spPr>
          <a:xfrm>
            <a:off x="1605775" y="4697275"/>
            <a:ext cx="64398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33794" name="Picture 2">
            <a:extLst>
              <a:ext uri="{FF2B5EF4-FFF2-40B4-BE49-F238E27FC236}">
                <a16:creationId xmlns:a16="http://schemas.microsoft.com/office/drawing/2014/main" id="{3E3728FC-7221-41D8-BDB3-BC2818B70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6"/>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 name="Google Shape;514;p46"/>
          <p:cNvPicPr preferRelativeResize="0"/>
          <p:nvPr/>
        </p:nvPicPr>
        <p:blipFill rotWithShape="1">
          <a:blip r:embed="rId3">
            <a:alphaModFix amt="14000"/>
          </a:blip>
          <a:srcRect l="179" r="179"/>
          <a:stretch/>
        </p:blipFill>
        <p:spPr>
          <a:xfrm>
            <a:off x="0" y="-477724"/>
            <a:ext cx="9144000" cy="6098958"/>
          </a:xfrm>
          <a:prstGeom prst="rect">
            <a:avLst/>
          </a:prstGeom>
          <a:noFill/>
          <a:ln>
            <a:noFill/>
          </a:ln>
        </p:spPr>
      </p:pic>
      <p:sp>
        <p:nvSpPr>
          <p:cNvPr id="515" name="Google Shape;515;p46"/>
          <p:cNvSpPr txBox="1">
            <a:spLocks noGrp="1"/>
          </p:cNvSpPr>
          <p:nvPr>
            <p:ph type="title"/>
          </p:nvPr>
        </p:nvSpPr>
        <p:spPr>
          <a:xfrm>
            <a:off x="311700" y="7065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400" b="1" dirty="0">
                <a:solidFill>
                  <a:srgbClr val="0000FF"/>
                </a:solidFill>
              </a:rPr>
              <a:t>MISURE PER GLI ENTI LOCALI</a:t>
            </a:r>
            <a:endParaRPr dirty="0">
              <a:solidFill>
                <a:srgbClr val="0000FF"/>
              </a:solidFill>
            </a:endParaRPr>
          </a:p>
        </p:txBody>
      </p:sp>
      <p:sp>
        <p:nvSpPr>
          <p:cNvPr id="516" name="Google Shape;516;p46"/>
          <p:cNvSpPr txBox="1">
            <a:spLocks noGrp="1"/>
          </p:cNvSpPr>
          <p:nvPr>
            <p:ph type="body" idx="1"/>
          </p:nvPr>
        </p:nvSpPr>
        <p:spPr>
          <a:xfrm>
            <a:off x="311700" y="1152475"/>
            <a:ext cx="7155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FFFFFF"/>
                </a:solidFill>
              </a:rPr>
              <a:t>FONDO DI LIQUIDITA’ PER IL PAGAMENTO DEI DEBITI COMMERCIALI DEGLI ENTI</a:t>
            </a:r>
            <a:endParaRPr b="1">
              <a:solidFill>
                <a:srgbClr val="FFFFFF"/>
              </a:solidFill>
            </a:endParaRPr>
          </a:p>
          <a:p>
            <a:pPr marL="457200" lvl="0" indent="-304800" algn="l" rtl="0">
              <a:spcBef>
                <a:spcPts val="1600"/>
              </a:spcBef>
              <a:spcAft>
                <a:spcPts val="0"/>
              </a:spcAft>
              <a:buClr>
                <a:srgbClr val="FFFFFF"/>
              </a:buClr>
              <a:buSzPts val="1200"/>
              <a:buChar char="●"/>
            </a:pPr>
            <a:r>
              <a:rPr lang="it" sz="1200">
                <a:solidFill>
                  <a:srgbClr val="FFFFFF"/>
                </a:solidFill>
              </a:rPr>
              <a:t>Fondo di </a:t>
            </a:r>
            <a:r>
              <a:rPr lang="it" sz="1200" b="1">
                <a:solidFill>
                  <a:srgbClr val="FFFFFF"/>
                </a:solidFill>
              </a:rPr>
              <a:t>12.000 milioni di EURO</a:t>
            </a:r>
            <a:r>
              <a:rPr lang="it" sz="1200">
                <a:solidFill>
                  <a:srgbClr val="FFFFFF"/>
                </a:solidFill>
              </a:rPr>
              <a:t> per il 2020 destinato a concedere anticipazioni a </a:t>
            </a:r>
            <a:r>
              <a:rPr lang="it" sz="1200" b="1">
                <a:solidFill>
                  <a:srgbClr val="00FFFF"/>
                </a:solidFill>
              </a:rPr>
              <a:t>Regioni,Province autonome ed Enti locali</a:t>
            </a:r>
            <a:r>
              <a:rPr lang="it" sz="1200">
                <a:solidFill>
                  <a:srgbClr val="FFFFFF"/>
                </a:solidFill>
              </a:rPr>
              <a:t>, che si trovino in uno stato di carenza di liquidità, anche derivante dalla situazione straordinaria di emergenza sanitaria derivante dalla diffusione dell’epidemia da COVID-19, </a:t>
            </a:r>
            <a:r>
              <a:rPr lang="it" sz="1200" b="1">
                <a:solidFill>
                  <a:srgbClr val="FFFFFF"/>
                </a:solidFill>
              </a:rPr>
              <a:t>alfine di far fronte al pagamento dei propri debiti di carattere commerciale certi,liquidi ed esigibili.</a:t>
            </a:r>
            <a:endParaRPr sz="1200" b="1">
              <a:solidFill>
                <a:srgbClr val="FFFFFF"/>
              </a:solidFill>
            </a:endParaRPr>
          </a:p>
          <a:p>
            <a:pPr marL="457200" lvl="0" indent="0" algn="l" rtl="0">
              <a:lnSpc>
                <a:spcPct val="6000"/>
              </a:lnSpc>
              <a:spcBef>
                <a:spcPts val="1600"/>
              </a:spcBef>
              <a:spcAft>
                <a:spcPts val="0"/>
              </a:spcAft>
              <a:buNone/>
            </a:pPr>
            <a:endParaRPr sz="1200" b="1">
              <a:solidFill>
                <a:srgbClr val="FFFFFF"/>
              </a:solidFill>
            </a:endParaRPr>
          </a:p>
          <a:p>
            <a:pPr marL="457200" lvl="0" indent="-304800" algn="l" rtl="0">
              <a:spcBef>
                <a:spcPts val="1600"/>
              </a:spcBef>
              <a:spcAft>
                <a:spcPts val="0"/>
              </a:spcAft>
              <a:buClr>
                <a:srgbClr val="FFFFFF"/>
              </a:buClr>
              <a:buSzPts val="1200"/>
              <a:buChar char="●"/>
            </a:pPr>
            <a:r>
              <a:rPr lang="it" sz="1200" b="1">
                <a:solidFill>
                  <a:srgbClr val="FFFFFF"/>
                </a:solidFill>
              </a:rPr>
              <a:t>ALLINEAMENTO TERMINI ALIQUOTE TARI E IMU CON BILANCIO PREVISIONE</a:t>
            </a:r>
            <a:endParaRPr sz="1200" b="1">
              <a:solidFill>
                <a:srgbClr val="FFFFFF"/>
              </a:solidFill>
            </a:endParaRPr>
          </a:p>
          <a:p>
            <a:pPr marL="457200" lvl="0" indent="0" algn="l" rtl="0">
              <a:lnSpc>
                <a:spcPct val="6000"/>
              </a:lnSpc>
              <a:spcBef>
                <a:spcPts val="1600"/>
              </a:spcBef>
              <a:spcAft>
                <a:spcPts val="0"/>
              </a:spcAft>
              <a:buNone/>
            </a:pPr>
            <a:endParaRPr sz="1200" baseline="30000">
              <a:solidFill>
                <a:srgbClr val="FFFFFF"/>
              </a:solidFill>
            </a:endParaRPr>
          </a:p>
          <a:p>
            <a:pPr marL="457200" lvl="0" indent="-304800" algn="l" rtl="0">
              <a:spcBef>
                <a:spcPts val="1600"/>
              </a:spcBef>
              <a:spcAft>
                <a:spcPts val="0"/>
              </a:spcAft>
              <a:buClr>
                <a:srgbClr val="FFFFFF"/>
              </a:buClr>
              <a:buSzPts val="1200"/>
              <a:buChar char="●"/>
            </a:pPr>
            <a:r>
              <a:rPr lang="it" sz="1200">
                <a:solidFill>
                  <a:srgbClr val="FFFFFF"/>
                </a:solidFill>
              </a:rPr>
              <a:t>Sono uniformati i termini per approvazione degli atti deliberativi in materia di </a:t>
            </a:r>
            <a:r>
              <a:rPr lang="it" sz="1200" b="1">
                <a:solidFill>
                  <a:srgbClr val="00FFFF"/>
                </a:solidFill>
              </a:rPr>
              <a:t>TARI</a:t>
            </a:r>
            <a:r>
              <a:rPr lang="it" sz="1200">
                <a:solidFill>
                  <a:schemeClr val="dk1"/>
                </a:solidFill>
              </a:rPr>
              <a:t> </a:t>
            </a:r>
            <a:r>
              <a:rPr lang="it" sz="1200">
                <a:solidFill>
                  <a:srgbClr val="FFFFFF"/>
                </a:solidFill>
              </a:rPr>
              <a:t>e</a:t>
            </a:r>
            <a:r>
              <a:rPr lang="it" sz="1200">
                <a:solidFill>
                  <a:schemeClr val="dk1"/>
                </a:solidFill>
              </a:rPr>
              <a:t> </a:t>
            </a:r>
            <a:r>
              <a:rPr lang="it" sz="1200" b="1">
                <a:solidFill>
                  <a:srgbClr val="00FFFF"/>
                </a:solidFill>
              </a:rPr>
              <a:t>IMU</a:t>
            </a:r>
            <a:r>
              <a:rPr lang="it" sz="1200">
                <a:solidFill>
                  <a:schemeClr val="dk1"/>
                </a:solidFill>
              </a:rPr>
              <a:t> </a:t>
            </a:r>
            <a:r>
              <a:rPr lang="it" sz="1200">
                <a:solidFill>
                  <a:srgbClr val="FFFFFF"/>
                </a:solidFill>
              </a:rPr>
              <a:t>al termine del 31 luglio 2020 concernente il bilancio di previsione.</a:t>
            </a:r>
            <a:endParaRPr sz="1200">
              <a:solidFill>
                <a:srgbClr val="FFFFFF"/>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200" b="1">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200" b="1">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0" lvl="0" indent="0" algn="l" rtl="0">
              <a:spcBef>
                <a:spcPts val="1600"/>
              </a:spcBef>
              <a:spcAft>
                <a:spcPts val="0"/>
              </a:spcAft>
              <a:buClr>
                <a:schemeClr val="dk1"/>
              </a:buClr>
              <a:buSzPts val="1100"/>
              <a:buFont typeface="Arial"/>
              <a:buNone/>
            </a:pPr>
            <a:r>
              <a:rPr lang="it" sz="1100">
                <a:solidFill>
                  <a:schemeClr val="dk1"/>
                </a:solidFill>
              </a:rPr>
              <a:t>	 </a:t>
            </a:r>
            <a:endParaRPr b="1">
              <a:solidFill>
                <a:schemeClr val="dk1"/>
              </a:solidFill>
            </a:endParaRPr>
          </a:p>
          <a:p>
            <a:pPr marL="0" lvl="0" indent="0" algn="l" rtl="0">
              <a:spcBef>
                <a:spcPts val="160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spcBef>
                <a:spcPts val="160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spcBef>
                <a:spcPts val="160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spcBef>
                <a:spcPts val="1600"/>
              </a:spcBef>
              <a:spcAft>
                <a:spcPts val="1600"/>
              </a:spcAft>
              <a:buNone/>
            </a:pPr>
            <a:r>
              <a:rPr lang="it" sz="1100">
                <a:solidFill>
                  <a:schemeClr val="dk1"/>
                </a:solidFill>
              </a:rPr>
              <a:t>	 </a:t>
            </a:r>
            <a:endParaRPr/>
          </a:p>
        </p:txBody>
      </p:sp>
      <p:pic>
        <p:nvPicPr>
          <p:cNvPr id="518" name="Google Shape;518;p46"/>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519" name="Google Shape;519;p46"/>
          <p:cNvSpPr txBox="1"/>
          <p:nvPr/>
        </p:nvSpPr>
        <p:spPr>
          <a:xfrm>
            <a:off x="1455225" y="4697275"/>
            <a:ext cx="66864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34818" name="Picture 2">
            <a:extLst>
              <a:ext uri="{FF2B5EF4-FFF2-40B4-BE49-F238E27FC236}">
                <a16:creationId xmlns:a16="http://schemas.microsoft.com/office/drawing/2014/main" id="{10287BD5-D0D8-4B1D-96DD-5CA6E4095D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7"/>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5" name="Google Shape;525;p47"/>
          <p:cNvPicPr preferRelativeResize="0"/>
          <p:nvPr/>
        </p:nvPicPr>
        <p:blipFill rotWithShape="1">
          <a:blip r:embed="rId3">
            <a:alphaModFix amt="9000"/>
          </a:blip>
          <a:srcRect t="2253" b="2244"/>
          <a:stretch/>
        </p:blipFill>
        <p:spPr>
          <a:xfrm>
            <a:off x="0" y="-477724"/>
            <a:ext cx="9144000" cy="6098957"/>
          </a:xfrm>
          <a:prstGeom prst="rect">
            <a:avLst/>
          </a:prstGeom>
          <a:noFill/>
          <a:ln>
            <a:noFill/>
          </a:ln>
        </p:spPr>
      </p:pic>
      <p:sp>
        <p:nvSpPr>
          <p:cNvPr id="526" name="Google Shape;526;p47"/>
          <p:cNvSpPr txBox="1">
            <a:spLocks noGrp="1"/>
          </p:cNvSpPr>
          <p:nvPr>
            <p:ph type="title"/>
          </p:nvPr>
        </p:nvSpPr>
        <p:spPr>
          <a:xfrm>
            <a:off x="311700" y="712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400" b="1" dirty="0">
                <a:solidFill>
                  <a:srgbClr val="0000FF"/>
                </a:solidFill>
              </a:rPr>
              <a:t>MISURE PER GLI ENTI LOCALI</a:t>
            </a:r>
            <a:endParaRPr dirty="0">
              <a:solidFill>
                <a:srgbClr val="0000FF"/>
              </a:solidFill>
            </a:endParaRPr>
          </a:p>
        </p:txBody>
      </p:sp>
      <p:sp>
        <p:nvSpPr>
          <p:cNvPr id="527" name="Google Shape;527;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300" b="1">
                <a:solidFill>
                  <a:srgbClr val="FFFFFF"/>
                </a:solidFill>
              </a:rPr>
              <a:t>I NUMERI</a:t>
            </a:r>
            <a:r>
              <a:rPr lang="it" sz="1100">
                <a:solidFill>
                  <a:srgbClr val="FFFFFF"/>
                </a:solidFill>
              </a:rPr>
              <a:t>	</a:t>
            </a:r>
            <a:r>
              <a:rPr lang="it" sz="1100">
                <a:solidFill>
                  <a:schemeClr val="dk1"/>
                </a:solidFill>
              </a:rPr>
              <a:t>	</a:t>
            </a:r>
            <a:endParaRPr sz="1100">
              <a:solidFill>
                <a:schemeClr val="dk1"/>
              </a:solidFill>
            </a:endParaRPr>
          </a:p>
          <a:p>
            <a:pPr marL="0" lvl="0" indent="0" algn="l" rtl="0">
              <a:spcBef>
                <a:spcPts val="1600"/>
              </a:spcBef>
              <a:spcAft>
                <a:spcPts val="0"/>
              </a:spcAft>
              <a:buNone/>
            </a:pPr>
            <a:r>
              <a:rPr lang="it" sz="1100">
                <a:solidFill>
                  <a:schemeClr val="dk1"/>
                </a:solidFill>
              </a:rPr>
              <a:t>		</a:t>
            </a:r>
            <a:endParaRPr sz="1100">
              <a:solidFill>
                <a:schemeClr val="dk1"/>
              </a:solidFill>
            </a:endParaRPr>
          </a:p>
          <a:p>
            <a:pPr marL="457200" lvl="0" indent="-342900" algn="l" rtl="0">
              <a:lnSpc>
                <a:spcPct val="115000"/>
              </a:lnSpc>
              <a:spcBef>
                <a:spcPts val="1600"/>
              </a:spcBef>
              <a:spcAft>
                <a:spcPts val="0"/>
              </a:spcAft>
              <a:buClr>
                <a:srgbClr val="0000FF"/>
              </a:buClr>
              <a:buSzPts val="1800"/>
              <a:buChar char="●"/>
            </a:pPr>
            <a:r>
              <a:rPr lang="it" b="1">
                <a:solidFill>
                  <a:srgbClr val="0000FF"/>
                </a:solidFill>
              </a:rPr>
              <a:t>500 MLN </a:t>
            </a:r>
            <a:r>
              <a:rPr lang="it">
                <a:solidFill>
                  <a:srgbClr val="FFFFFF"/>
                </a:solidFill>
              </a:rPr>
              <a:t>TPL</a:t>
            </a:r>
            <a:endParaRPr>
              <a:solidFill>
                <a:srgbClr val="FFFFFF"/>
              </a:solidFill>
            </a:endParaRPr>
          </a:p>
          <a:p>
            <a:pPr marL="457200" lvl="0" indent="-342900" algn="l" rtl="0">
              <a:lnSpc>
                <a:spcPct val="115000"/>
              </a:lnSpc>
              <a:spcBef>
                <a:spcPts val="0"/>
              </a:spcBef>
              <a:spcAft>
                <a:spcPts val="0"/>
              </a:spcAft>
              <a:buClr>
                <a:srgbClr val="0000FF"/>
              </a:buClr>
              <a:buSzPts val="1800"/>
              <a:buChar char="●"/>
            </a:pPr>
            <a:r>
              <a:rPr lang="it" b="1">
                <a:solidFill>
                  <a:srgbClr val="0000FF"/>
                </a:solidFill>
              </a:rPr>
              <a:t>127 MLN </a:t>
            </a:r>
            <a:r>
              <a:rPr lang="it">
                <a:solidFill>
                  <a:srgbClr val="FFFFFF"/>
                </a:solidFill>
              </a:rPr>
              <a:t>Tosap</a:t>
            </a:r>
            <a:endParaRPr>
              <a:solidFill>
                <a:srgbClr val="FFFFFF"/>
              </a:solidFill>
            </a:endParaRPr>
          </a:p>
          <a:p>
            <a:pPr marL="457200" lvl="0" indent="-342900" algn="l" rtl="0">
              <a:lnSpc>
                <a:spcPct val="115000"/>
              </a:lnSpc>
              <a:spcBef>
                <a:spcPts val="0"/>
              </a:spcBef>
              <a:spcAft>
                <a:spcPts val="0"/>
              </a:spcAft>
              <a:buClr>
                <a:srgbClr val="0000FF"/>
              </a:buClr>
              <a:buSzPts val="1800"/>
              <a:buChar char="●"/>
            </a:pPr>
            <a:r>
              <a:rPr lang="it" b="1">
                <a:solidFill>
                  <a:srgbClr val="0000FF"/>
                </a:solidFill>
              </a:rPr>
              <a:t>100 MLN</a:t>
            </a:r>
            <a:r>
              <a:rPr lang="it">
                <a:solidFill>
                  <a:srgbClr val="0000FF"/>
                </a:solidFill>
              </a:rPr>
              <a:t> </a:t>
            </a:r>
            <a:r>
              <a:rPr lang="it">
                <a:solidFill>
                  <a:srgbClr val="FFFFFF"/>
                </a:solidFill>
              </a:rPr>
              <a:t>imposta soggiorno</a:t>
            </a:r>
            <a:r>
              <a:rPr lang="it">
                <a:solidFill>
                  <a:srgbClr val="0000FF"/>
                </a:solidFill>
              </a:rPr>
              <a:t> </a:t>
            </a:r>
            <a:endParaRPr>
              <a:solidFill>
                <a:srgbClr val="0000FF"/>
              </a:solidFill>
            </a:endParaRPr>
          </a:p>
          <a:p>
            <a:pPr marL="457200" lvl="0" indent="-342900" algn="l" rtl="0">
              <a:lnSpc>
                <a:spcPct val="115000"/>
              </a:lnSpc>
              <a:spcBef>
                <a:spcPts val="0"/>
              </a:spcBef>
              <a:spcAft>
                <a:spcPts val="0"/>
              </a:spcAft>
              <a:buClr>
                <a:srgbClr val="0000FF"/>
              </a:buClr>
              <a:buSzPts val="1800"/>
              <a:buChar char="●"/>
            </a:pPr>
            <a:r>
              <a:rPr lang="it" b="1">
                <a:solidFill>
                  <a:srgbClr val="0000FF"/>
                </a:solidFill>
              </a:rPr>
              <a:t>158 MLN</a:t>
            </a:r>
            <a:r>
              <a:rPr lang="it">
                <a:solidFill>
                  <a:srgbClr val="0000FF"/>
                </a:solidFill>
              </a:rPr>
              <a:t> </a:t>
            </a:r>
            <a:r>
              <a:rPr lang="it">
                <a:solidFill>
                  <a:srgbClr val="FFFFFF"/>
                </a:solidFill>
              </a:rPr>
              <a:t>imu alberghi</a:t>
            </a:r>
            <a:endParaRPr>
              <a:solidFill>
                <a:srgbClr val="FFFFFF"/>
              </a:solidFill>
            </a:endParaRPr>
          </a:p>
          <a:p>
            <a:pPr marL="457200" lvl="0" indent="-342900" algn="l" rtl="0">
              <a:lnSpc>
                <a:spcPct val="115000"/>
              </a:lnSpc>
              <a:spcBef>
                <a:spcPts val="0"/>
              </a:spcBef>
              <a:spcAft>
                <a:spcPts val="0"/>
              </a:spcAft>
              <a:buClr>
                <a:srgbClr val="0000FF"/>
              </a:buClr>
              <a:buSzPts val="1800"/>
              <a:buChar char="●"/>
            </a:pPr>
            <a:r>
              <a:rPr lang="it" b="1">
                <a:solidFill>
                  <a:srgbClr val="0000FF"/>
                </a:solidFill>
              </a:rPr>
              <a:t>150 MLN</a:t>
            </a:r>
            <a:r>
              <a:rPr lang="it">
                <a:solidFill>
                  <a:srgbClr val="0000FF"/>
                </a:solidFill>
              </a:rPr>
              <a:t> </a:t>
            </a:r>
            <a:r>
              <a:rPr lang="it">
                <a:solidFill>
                  <a:srgbClr val="FFFFFF"/>
                </a:solidFill>
              </a:rPr>
              <a:t>per centri estivi</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it" b="1">
                <a:solidFill>
                  <a:srgbClr val="0000FF"/>
                </a:solidFill>
              </a:rPr>
              <a:t>200 MLN</a:t>
            </a:r>
            <a:r>
              <a:rPr lang="it">
                <a:solidFill>
                  <a:schemeClr val="dk1"/>
                </a:solidFill>
              </a:rPr>
              <a:t> </a:t>
            </a:r>
            <a:r>
              <a:rPr lang="it">
                <a:solidFill>
                  <a:srgbClr val="FFFFFF"/>
                </a:solidFill>
              </a:rPr>
              <a:t>per province più colpite</a:t>
            </a:r>
            <a:endParaRPr>
              <a:solidFill>
                <a:srgbClr val="FFFFFF"/>
              </a:solidFill>
            </a:endParaRPr>
          </a:p>
          <a:p>
            <a:pPr marL="0" lvl="0" indent="0" algn="l" rtl="0">
              <a:spcBef>
                <a:spcPts val="1200"/>
              </a:spcBef>
              <a:spcAft>
                <a:spcPts val="0"/>
              </a:spcAft>
              <a:buClr>
                <a:schemeClr val="dk1"/>
              </a:buClr>
              <a:buSzPts val="1100"/>
              <a:buFont typeface="Arial"/>
              <a:buNone/>
            </a:pPr>
            <a:r>
              <a:rPr lang="it">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			</a:t>
            </a:r>
            <a:endParaRPr>
              <a:solidFill>
                <a:schemeClr val="dk1"/>
              </a:solidFill>
            </a:endParaRPr>
          </a:p>
          <a:p>
            <a:pPr marL="0" lvl="0" indent="0" algn="l" rtl="0">
              <a:spcBef>
                <a:spcPts val="1600"/>
              </a:spcBef>
              <a:spcAft>
                <a:spcPts val="0"/>
              </a:spcAft>
              <a:buClr>
                <a:schemeClr val="dk1"/>
              </a:buClr>
              <a:buSzPts val="1100"/>
              <a:buFont typeface="Arial"/>
              <a:buNone/>
            </a:pPr>
            <a:r>
              <a:rPr lang="it">
                <a:solidFill>
                  <a:schemeClr val="dk1"/>
                </a:solidFill>
              </a:rPr>
              <a:t>		</a:t>
            </a:r>
            <a:endParaRPr>
              <a:solidFill>
                <a:schemeClr val="dk1"/>
              </a:solidFill>
            </a:endParaRPr>
          </a:p>
          <a:p>
            <a:pPr marL="0" lvl="0" indent="0" algn="l" rtl="0">
              <a:spcBef>
                <a:spcPts val="1600"/>
              </a:spcBef>
              <a:spcAft>
                <a:spcPts val="1600"/>
              </a:spcAft>
              <a:buNone/>
            </a:pPr>
            <a:r>
              <a:rPr lang="it">
                <a:solidFill>
                  <a:schemeClr val="dk1"/>
                </a:solidFill>
              </a:rPr>
              <a:t>	 </a:t>
            </a:r>
            <a:endParaRPr b="1"/>
          </a:p>
        </p:txBody>
      </p:sp>
      <p:pic>
        <p:nvPicPr>
          <p:cNvPr id="529" name="Google Shape;529;p47"/>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530" name="Google Shape;530;p47"/>
          <p:cNvSpPr txBox="1"/>
          <p:nvPr/>
        </p:nvSpPr>
        <p:spPr>
          <a:xfrm>
            <a:off x="1555600" y="4697275"/>
            <a:ext cx="66489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35842" name="Picture 2">
            <a:extLst>
              <a:ext uri="{FF2B5EF4-FFF2-40B4-BE49-F238E27FC236}">
                <a16:creationId xmlns:a16="http://schemas.microsoft.com/office/drawing/2014/main" id="{50F70EEE-5925-4A01-B284-64C29C7DC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p:nvPr/>
        </p:nvSpPr>
        <p:spPr>
          <a:xfrm rot="5400000">
            <a:off x="6942786" y="2619439"/>
            <a:ext cx="251054" cy="4151375"/>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16"/>
          <p:cNvPicPr preferRelativeResize="0"/>
          <p:nvPr/>
        </p:nvPicPr>
        <p:blipFill rotWithShape="1">
          <a:blip r:embed="rId3">
            <a:alphaModFix amt="14000"/>
          </a:blip>
          <a:srcRect l="39" r="49"/>
          <a:stretch/>
        </p:blipFill>
        <p:spPr>
          <a:xfrm>
            <a:off x="0" y="-477724"/>
            <a:ext cx="9143997" cy="6098959"/>
          </a:xfrm>
          <a:prstGeom prst="rect">
            <a:avLst/>
          </a:prstGeom>
          <a:noFill/>
          <a:ln>
            <a:noFill/>
          </a:ln>
        </p:spPr>
      </p:pic>
      <p:sp>
        <p:nvSpPr>
          <p:cNvPr id="184" name="Google Shape;184;p16"/>
          <p:cNvSpPr txBox="1">
            <a:spLocks noGrp="1"/>
          </p:cNvSpPr>
          <p:nvPr>
            <p:ph type="title"/>
          </p:nvPr>
        </p:nvSpPr>
        <p:spPr>
          <a:xfrm>
            <a:off x="311698" y="66964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0000FF"/>
                </a:solidFill>
              </a:rPr>
              <a:t>MISURE SUL LAVORO</a:t>
            </a:r>
            <a:r>
              <a:rPr lang="it" dirty="0">
                <a:solidFill>
                  <a:srgbClr val="0000FF"/>
                </a:solidFill>
              </a:rPr>
              <a:t> </a:t>
            </a:r>
            <a:endParaRPr dirty="0">
              <a:solidFill>
                <a:srgbClr val="0000FF"/>
              </a:solidFill>
            </a:endParaRPr>
          </a:p>
          <a:p>
            <a:pPr marL="0" lvl="0" indent="0" algn="l" rtl="0">
              <a:spcBef>
                <a:spcPts val="0"/>
              </a:spcBef>
              <a:spcAft>
                <a:spcPts val="0"/>
              </a:spcAft>
              <a:buNone/>
            </a:pPr>
            <a:endParaRPr sz="1800" b="1" dirty="0">
              <a:solidFill>
                <a:srgbClr val="00FFFF"/>
              </a:solidFill>
            </a:endParaRPr>
          </a:p>
          <a:p>
            <a:pPr marL="0" lvl="0" indent="0" algn="l" rtl="0">
              <a:spcBef>
                <a:spcPts val="0"/>
              </a:spcBef>
              <a:spcAft>
                <a:spcPts val="0"/>
              </a:spcAft>
              <a:buNone/>
            </a:pPr>
            <a:r>
              <a:rPr lang="it" sz="1800" b="1" dirty="0">
                <a:solidFill>
                  <a:srgbClr val="FFFFFF"/>
                </a:solidFill>
              </a:rPr>
              <a:t>PROROGA CIG D'EMERGENZA BLOCCO LICENZIAMENTI PER 5 MESI</a:t>
            </a:r>
            <a:endParaRPr sz="1800" b="1" dirty="0">
              <a:solidFill>
                <a:srgbClr val="FFFFFF"/>
              </a:solidFill>
            </a:endParaRPr>
          </a:p>
        </p:txBody>
      </p:sp>
      <p:sp>
        <p:nvSpPr>
          <p:cNvPr id="185" name="Google Shape;185;p16"/>
          <p:cNvSpPr txBox="1">
            <a:spLocks noGrp="1"/>
          </p:cNvSpPr>
          <p:nvPr>
            <p:ph type="body" idx="1"/>
          </p:nvPr>
        </p:nvSpPr>
        <p:spPr>
          <a:xfrm>
            <a:off x="376275" y="1756575"/>
            <a:ext cx="7220700" cy="2296500"/>
          </a:xfrm>
          <a:prstGeom prst="rect">
            <a:avLst/>
          </a:prstGeom>
        </p:spPr>
        <p:txBody>
          <a:bodyPr spcFirstLastPara="1" wrap="square" lIns="91425" tIns="90000" rIns="91425" bIns="91425" anchor="t" anchorCtr="0">
            <a:noAutofit/>
          </a:bodyPr>
          <a:lstStyle/>
          <a:p>
            <a:pPr marL="457200" lvl="0" indent="-317500" algn="l" rtl="0">
              <a:lnSpc>
                <a:spcPct val="100000"/>
              </a:lnSpc>
              <a:spcBef>
                <a:spcPts val="0"/>
              </a:spcBef>
              <a:spcAft>
                <a:spcPts val="0"/>
              </a:spcAft>
              <a:buClr>
                <a:srgbClr val="FFFFFF"/>
              </a:buClr>
              <a:buSzPts val="1400"/>
              <a:buChar char="●"/>
            </a:pPr>
            <a:r>
              <a:rPr lang="it" sz="1400">
                <a:solidFill>
                  <a:srgbClr val="FFFFFF"/>
                </a:solidFill>
              </a:rPr>
              <a:t>I datori di lavoro possono fruire della cassa integrazione per l’emergenza COVID-19, </a:t>
            </a:r>
            <a:r>
              <a:rPr lang="it" sz="1400" b="1">
                <a:solidFill>
                  <a:srgbClr val="FFFFFF"/>
                </a:solidFill>
              </a:rPr>
              <a:t>per una durata massima di 9 settimane per i periodi compresi dal 23 febbraio 2020 al 31 agosto 2020</a:t>
            </a:r>
            <a:r>
              <a:rPr lang="it" sz="1400">
                <a:solidFill>
                  <a:srgbClr val="FFFFFF"/>
                </a:solidFill>
              </a:rPr>
              <a:t>, con la possibilità di ottenere ulteriori cinque settimane (nel medesimo periodo) per le sole aziende che abbia momentaneamente frutto di tutte e nove le settimane precedentemente concesse.</a:t>
            </a:r>
            <a:endParaRPr sz="1400">
              <a:solidFill>
                <a:srgbClr val="FFFFFF"/>
              </a:solidFill>
            </a:endParaRPr>
          </a:p>
          <a:p>
            <a:pPr marL="0" lvl="0" indent="0" algn="l" rtl="0">
              <a:lnSpc>
                <a:spcPct val="100000"/>
              </a:lnSpc>
              <a:spcBef>
                <a:spcPts val="0"/>
              </a:spcBef>
              <a:spcAft>
                <a:spcPts val="0"/>
              </a:spcAft>
              <a:buClr>
                <a:schemeClr val="dk1"/>
              </a:buClr>
              <a:buSzPts val="1100"/>
              <a:buFont typeface="Arial"/>
              <a:buNone/>
            </a:pPr>
            <a:endParaRPr sz="1400">
              <a:solidFill>
                <a:srgbClr val="FFFFFF"/>
              </a:solidFill>
            </a:endParaRPr>
          </a:p>
          <a:p>
            <a:pPr marL="457200" lvl="0" indent="-317500" algn="l" rtl="0">
              <a:lnSpc>
                <a:spcPct val="100000"/>
              </a:lnSpc>
              <a:spcBef>
                <a:spcPts val="0"/>
              </a:spcBef>
              <a:spcAft>
                <a:spcPts val="0"/>
              </a:spcAft>
              <a:buClr>
                <a:srgbClr val="FFFFFF"/>
              </a:buClr>
              <a:buSzPts val="1400"/>
              <a:buChar char="●"/>
            </a:pPr>
            <a:r>
              <a:rPr lang="it" sz="1400">
                <a:solidFill>
                  <a:srgbClr val="FFFFFF"/>
                </a:solidFill>
              </a:rPr>
              <a:t>Possibilità di chiedere un massimo di ulteriori </a:t>
            </a:r>
            <a:r>
              <a:rPr lang="it" sz="1400" b="1">
                <a:solidFill>
                  <a:srgbClr val="FFFFFF"/>
                </a:solidFill>
              </a:rPr>
              <a:t>quattro settimane di trattamento</a:t>
            </a:r>
            <a:r>
              <a:rPr lang="it" sz="1400">
                <a:solidFill>
                  <a:srgbClr val="FFFFFF"/>
                </a:solidFill>
              </a:rPr>
              <a:t> per i periodi che vanno dal 1° settembre 2020 al 31 ottobre 2020.</a:t>
            </a:r>
            <a:endParaRPr sz="1400">
              <a:solidFill>
                <a:srgbClr val="FFFFFF"/>
              </a:solidFill>
            </a:endParaRPr>
          </a:p>
        </p:txBody>
      </p:sp>
      <p:pic>
        <p:nvPicPr>
          <p:cNvPr id="187" name="Google Shape;187;p16"/>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188" name="Google Shape;188;p16"/>
          <p:cNvSpPr txBox="1"/>
          <p:nvPr/>
        </p:nvSpPr>
        <p:spPr>
          <a:xfrm>
            <a:off x="1819050" y="4497875"/>
            <a:ext cx="5966700" cy="48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4098" name="Picture 2">
            <a:extLst>
              <a:ext uri="{FF2B5EF4-FFF2-40B4-BE49-F238E27FC236}">
                <a16:creationId xmlns:a16="http://schemas.microsoft.com/office/drawing/2014/main" id="{B4F3B8C6-ADB4-489D-827A-91B958541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p:nvPr/>
        </p:nvSpPr>
        <p:spPr>
          <a:xfrm rot="5400000">
            <a:off x="6957290" y="2855676"/>
            <a:ext cx="286986" cy="4086435"/>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17"/>
          <p:cNvPicPr preferRelativeResize="0"/>
          <p:nvPr/>
        </p:nvPicPr>
        <p:blipFill rotWithShape="1">
          <a:blip r:embed="rId3">
            <a:alphaModFix amt="12000"/>
          </a:blip>
          <a:srcRect t="1465" b="1475"/>
          <a:stretch/>
        </p:blipFill>
        <p:spPr>
          <a:xfrm>
            <a:off x="0" y="-477724"/>
            <a:ext cx="9143997" cy="6098959"/>
          </a:xfrm>
          <a:prstGeom prst="rect">
            <a:avLst/>
          </a:prstGeom>
          <a:noFill/>
          <a:ln>
            <a:noFill/>
          </a:ln>
        </p:spPr>
      </p:pic>
      <p:sp>
        <p:nvSpPr>
          <p:cNvPr id="195" name="Google Shape;195;p17"/>
          <p:cNvSpPr txBox="1">
            <a:spLocks noGrp="1"/>
          </p:cNvSpPr>
          <p:nvPr>
            <p:ph type="title"/>
          </p:nvPr>
        </p:nvSpPr>
        <p:spPr>
          <a:xfrm>
            <a:off x="311700" y="612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0000FF"/>
                </a:solidFill>
              </a:rPr>
              <a:t>MISURE SUL LAVORO</a:t>
            </a:r>
            <a:endParaRPr b="1" dirty="0">
              <a:solidFill>
                <a:srgbClr val="0000FF"/>
              </a:solidFill>
            </a:endParaRPr>
          </a:p>
          <a:p>
            <a:pPr marL="0" lvl="0" indent="0" algn="l" rtl="0">
              <a:spcBef>
                <a:spcPts val="0"/>
              </a:spcBef>
              <a:spcAft>
                <a:spcPts val="0"/>
              </a:spcAft>
              <a:buNone/>
            </a:pPr>
            <a:r>
              <a:rPr lang="it" sz="2000" b="1" dirty="0">
                <a:solidFill>
                  <a:srgbClr val="FFFFFF"/>
                </a:solidFill>
              </a:rPr>
              <a:t>BONUS AUTONOMI</a:t>
            </a:r>
            <a:endParaRPr sz="2000" b="1" dirty="0">
              <a:solidFill>
                <a:srgbClr val="FFFFFF"/>
              </a:solidFill>
            </a:endParaRPr>
          </a:p>
        </p:txBody>
      </p:sp>
      <p:sp>
        <p:nvSpPr>
          <p:cNvPr id="196" name="Google Shape;196;p17"/>
          <p:cNvSpPr txBox="1">
            <a:spLocks noGrp="1"/>
          </p:cNvSpPr>
          <p:nvPr>
            <p:ph type="body" idx="1"/>
          </p:nvPr>
        </p:nvSpPr>
        <p:spPr>
          <a:xfrm>
            <a:off x="311700" y="1360500"/>
            <a:ext cx="7916400" cy="3416400"/>
          </a:xfrm>
          <a:prstGeom prst="rect">
            <a:avLst/>
          </a:prstGeom>
        </p:spPr>
        <p:txBody>
          <a:bodyPr spcFirstLastPara="1" wrap="square" lIns="91425" tIns="90000" rIns="91425" bIns="91425" anchor="t" anchorCtr="0">
            <a:noAutofit/>
          </a:bodyPr>
          <a:lstStyle/>
          <a:p>
            <a:pPr marL="0" lvl="0" indent="0" algn="l" rtl="0">
              <a:lnSpc>
                <a:spcPct val="90000"/>
              </a:lnSpc>
              <a:spcBef>
                <a:spcPts val="0"/>
              </a:spcBef>
              <a:spcAft>
                <a:spcPts val="0"/>
              </a:spcAft>
              <a:buNone/>
            </a:pPr>
            <a:r>
              <a:rPr lang="it" sz="1200" b="1">
                <a:solidFill>
                  <a:srgbClr val="0000FF"/>
                </a:solidFill>
              </a:rPr>
              <a:t>BONUS 1000 EURO E BONUS 600 EURO A MAGGIO</a:t>
            </a:r>
            <a:r>
              <a:rPr lang="it" sz="1200">
                <a:solidFill>
                  <a:srgbClr val="0000FF"/>
                </a:solidFill>
              </a:rPr>
              <a:t>.</a:t>
            </a:r>
            <a:endParaRPr sz="1200">
              <a:solidFill>
                <a:srgbClr val="0000FF"/>
              </a:solidFill>
            </a:endParaRPr>
          </a:p>
          <a:p>
            <a:pPr marL="0" lvl="0" indent="0" algn="l" rtl="0">
              <a:lnSpc>
                <a:spcPct val="90000"/>
              </a:lnSpc>
              <a:spcBef>
                <a:spcPts val="0"/>
              </a:spcBef>
              <a:spcAft>
                <a:spcPts val="0"/>
              </a:spcAft>
              <a:buNone/>
            </a:pPr>
            <a:r>
              <a:rPr lang="it" sz="1200"/>
              <a:t> </a:t>
            </a:r>
            <a:endParaRPr sz="1200"/>
          </a:p>
          <a:p>
            <a:pPr marL="0" lvl="0" indent="0" algn="l" rtl="0">
              <a:lnSpc>
                <a:spcPct val="90000"/>
              </a:lnSpc>
              <a:spcBef>
                <a:spcPts val="0"/>
              </a:spcBef>
              <a:spcAft>
                <a:spcPts val="0"/>
              </a:spcAft>
              <a:buNone/>
            </a:pPr>
            <a:r>
              <a:rPr lang="it" sz="1200" b="1">
                <a:solidFill>
                  <a:srgbClr val="FFFFFF"/>
                </a:solidFill>
              </a:rPr>
              <a:t>Bonus 1000 euro </a:t>
            </a:r>
            <a:r>
              <a:rPr lang="it" sz="1200">
                <a:solidFill>
                  <a:srgbClr val="FFFFFF"/>
                </a:solidFill>
              </a:rPr>
              <a:t>partite IVA e autonomi per liberi professionisti iscritti alla gestione separata che abbiano subito una comprovata riduzione di almeno il 33% del reddito del secondo bimestre 2020 rispetto al reddito del secondo bimestre 2019.</a:t>
            </a:r>
            <a:endParaRPr sz="1200">
              <a:solidFill>
                <a:srgbClr val="FFFFFF"/>
              </a:solidFill>
            </a:endParaRPr>
          </a:p>
          <a:p>
            <a:pPr marL="0" lvl="0" indent="0" algn="l" rtl="0">
              <a:lnSpc>
                <a:spcPct val="9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90000"/>
              </a:lnSpc>
              <a:spcBef>
                <a:spcPts val="0"/>
              </a:spcBef>
              <a:spcAft>
                <a:spcPts val="0"/>
              </a:spcAft>
              <a:buNone/>
            </a:pPr>
            <a:r>
              <a:rPr lang="it" sz="1200" b="1">
                <a:solidFill>
                  <a:srgbClr val="FFFFFF"/>
                </a:solidFill>
              </a:rPr>
              <a:t>Bonus 1000 euro</a:t>
            </a:r>
            <a:r>
              <a:rPr lang="it" sz="1200">
                <a:solidFill>
                  <a:srgbClr val="FFFFFF"/>
                </a:solidFill>
              </a:rPr>
              <a:t> co.co.co.iscritti alla gestione separata che hanno cessato il rapporto di lavoro alla data di entrata in vigore del decreto.</a:t>
            </a:r>
            <a:endParaRPr sz="1200">
              <a:solidFill>
                <a:srgbClr val="FFFFFF"/>
              </a:solidFill>
            </a:endParaRPr>
          </a:p>
          <a:p>
            <a:pPr marL="0" lvl="0" indent="0" algn="l" rtl="0">
              <a:lnSpc>
                <a:spcPct val="9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90000"/>
              </a:lnSpc>
              <a:spcBef>
                <a:spcPts val="0"/>
              </a:spcBef>
              <a:spcAft>
                <a:spcPts val="0"/>
              </a:spcAft>
              <a:buNone/>
            </a:pPr>
            <a:r>
              <a:rPr lang="it" sz="1200" b="1">
                <a:solidFill>
                  <a:srgbClr val="FFFFFF"/>
                </a:solidFill>
              </a:rPr>
              <a:t>Bonus 600 euro</a:t>
            </a:r>
            <a:r>
              <a:rPr lang="it" sz="1200">
                <a:solidFill>
                  <a:srgbClr val="FFFFFF"/>
                </a:solidFill>
              </a:rPr>
              <a:t> lavoratori in somministrazione impiegati presso imprese utilizzatrici del settore del turismo e degli stabilimenti termali.</a:t>
            </a:r>
            <a:endParaRPr sz="1200">
              <a:solidFill>
                <a:srgbClr val="FFFFFF"/>
              </a:solidFill>
            </a:endParaRPr>
          </a:p>
          <a:p>
            <a:pPr marL="0" lvl="0" indent="0" algn="l" rtl="0">
              <a:lnSpc>
                <a:spcPct val="9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90000"/>
              </a:lnSpc>
              <a:spcBef>
                <a:spcPts val="0"/>
              </a:spcBef>
              <a:spcAft>
                <a:spcPts val="0"/>
              </a:spcAft>
              <a:buNone/>
            </a:pPr>
            <a:r>
              <a:rPr lang="it" sz="1200" b="1">
                <a:solidFill>
                  <a:srgbClr val="FFFFFF"/>
                </a:solidFill>
              </a:rPr>
              <a:t>Bonus 1000 euro</a:t>
            </a:r>
            <a:r>
              <a:rPr lang="it" sz="1200">
                <a:solidFill>
                  <a:srgbClr val="FFFFFF"/>
                </a:solidFill>
              </a:rPr>
              <a:t> stagionali del settore turismo e degli stabilimenti termali.</a:t>
            </a:r>
            <a:endParaRPr sz="1200">
              <a:solidFill>
                <a:srgbClr val="FFFFFF"/>
              </a:solidFill>
            </a:endParaRPr>
          </a:p>
          <a:p>
            <a:pPr marL="0" lvl="0" indent="0" algn="l" rtl="0">
              <a:lnSpc>
                <a:spcPct val="90000"/>
              </a:lnSpc>
              <a:spcBef>
                <a:spcPts val="0"/>
              </a:spcBef>
              <a:spcAft>
                <a:spcPts val="0"/>
              </a:spcAft>
              <a:buClr>
                <a:schemeClr val="dk1"/>
              </a:buClr>
              <a:buSzPts val="1100"/>
              <a:buFont typeface="Arial"/>
              <a:buNone/>
            </a:pPr>
            <a:endParaRPr sz="1200"/>
          </a:p>
          <a:p>
            <a:pPr marL="0" lvl="0" indent="0" algn="l" rtl="0">
              <a:lnSpc>
                <a:spcPct val="90000"/>
              </a:lnSpc>
              <a:spcBef>
                <a:spcPts val="0"/>
              </a:spcBef>
              <a:spcAft>
                <a:spcPts val="0"/>
              </a:spcAft>
              <a:buNone/>
            </a:pPr>
            <a:r>
              <a:rPr lang="it" sz="1200" b="1">
                <a:solidFill>
                  <a:srgbClr val="FFFFFF"/>
                </a:solidFill>
              </a:rPr>
              <a:t>BONUS 600 EURO APRILE E MAGGIO</a:t>
            </a:r>
            <a:r>
              <a:rPr lang="it" sz="1200">
                <a:solidFill>
                  <a:srgbClr val="FFFFFF"/>
                </a:solidFill>
              </a:rPr>
              <a:t> per i lavoratori dipendenti autonomi non coperti da altre tutele e che causa COVID 19 hanno cessato, ridotto o sospeso l’attività o il rapporto di lavoro (lavoratori dipendenti stagionali, lavoratori intermittenti, lavoratori autonomi, privi di partita IVA, incaricati alle vendite a domicilio).</a:t>
            </a:r>
            <a:endParaRPr sz="1200">
              <a:solidFill>
                <a:srgbClr val="FFFFFF"/>
              </a:solidFill>
            </a:endParaRPr>
          </a:p>
          <a:p>
            <a:pPr marL="0" lvl="0" indent="0" algn="l" rtl="0">
              <a:lnSpc>
                <a:spcPct val="9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90000"/>
              </a:lnSpc>
              <a:spcBef>
                <a:spcPts val="0"/>
              </a:spcBef>
              <a:spcAft>
                <a:spcPts val="0"/>
              </a:spcAft>
              <a:buNone/>
            </a:pPr>
            <a:r>
              <a:rPr lang="it" sz="1200" b="1">
                <a:solidFill>
                  <a:srgbClr val="FFFFFF"/>
                </a:solidFill>
              </a:rPr>
              <a:t>BONUS 600 EURO APRILE E MAGGIO</a:t>
            </a:r>
            <a:r>
              <a:rPr lang="it" sz="1200">
                <a:solidFill>
                  <a:srgbClr val="FFFFFF"/>
                </a:solidFill>
              </a:rPr>
              <a:t> per i lavoratori iscritti al Fondo pensioni lavoratori </a:t>
            </a:r>
            <a:endParaRPr sz="1200">
              <a:solidFill>
                <a:srgbClr val="FFFFFF"/>
              </a:solidFill>
            </a:endParaRPr>
          </a:p>
          <a:p>
            <a:pPr marL="0" lvl="0" indent="0" algn="l" rtl="0">
              <a:lnSpc>
                <a:spcPct val="90000"/>
              </a:lnSpc>
              <a:spcBef>
                <a:spcPts val="0"/>
              </a:spcBef>
              <a:spcAft>
                <a:spcPts val="0"/>
              </a:spcAft>
              <a:buNone/>
            </a:pPr>
            <a:r>
              <a:rPr lang="it" sz="1200">
                <a:solidFill>
                  <a:srgbClr val="FFFFFF"/>
                </a:solidFill>
              </a:rPr>
              <a:t>dello spettacolo.</a:t>
            </a:r>
            <a:endParaRPr sz="1200">
              <a:solidFill>
                <a:srgbClr val="FFFFFF"/>
              </a:solidFill>
            </a:endParaRPr>
          </a:p>
          <a:p>
            <a:pPr marL="0" lvl="0" indent="0" algn="l" rtl="0">
              <a:lnSpc>
                <a:spcPct val="70000"/>
              </a:lnSpc>
              <a:spcBef>
                <a:spcPts val="0"/>
              </a:spcBef>
              <a:spcAft>
                <a:spcPts val="1600"/>
              </a:spcAft>
              <a:buNone/>
            </a:pPr>
            <a:endParaRPr sz="1400">
              <a:solidFill>
                <a:srgbClr val="FFFFFF"/>
              </a:solidFill>
            </a:endParaRPr>
          </a:p>
        </p:txBody>
      </p:sp>
      <p:pic>
        <p:nvPicPr>
          <p:cNvPr id="198" name="Google Shape;198;p17"/>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199" name="Google Shape;199;p17"/>
          <p:cNvSpPr txBox="1"/>
          <p:nvPr/>
        </p:nvSpPr>
        <p:spPr>
          <a:xfrm>
            <a:off x="1994675" y="4697275"/>
            <a:ext cx="5791200" cy="40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200" i="1">
                <a:solidFill>
                  <a:srgbClr val="CFE2F3"/>
                </a:solidFill>
                <a:latin typeface="Montserrat"/>
                <a:ea typeface="Montserrat"/>
                <a:cs typeface="Montserrat"/>
                <a:sym typeface="Montserrat"/>
              </a:rPr>
              <a:t>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5122" name="Picture 2">
            <a:extLst>
              <a:ext uri="{FF2B5EF4-FFF2-40B4-BE49-F238E27FC236}">
                <a16:creationId xmlns:a16="http://schemas.microsoft.com/office/drawing/2014/main" id="{EFA59DC2-B439-4B33-872A-17917932E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p:nvPr/>
        </p:nvSpPr>
        <p:spPr>
          <a:xfrm rot="5400000">
            <a:off x="7050582" y="2906645"/>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18"/>
          <p:cNvPicPr preferRelativeResize="0"/>
          <p:nvPr/>
        </p:nvPicPr>
        <p:blipFill rotWithShape="1">
          <a:blip r:embed="rId3">
            <a:alphaModFix amt="8000"/>
          </a:blip>
          <a:srcRect t="4751" b="4742"/>
          <a:stretch/>
        </p:blipFill>
        <p:spPr>
          <a:xfrm>
            <a:off x="0" y="-477724"/>
            <a:ext cx="9143995" cy="6098958"/>
          </a:xfrm>
          <a:prstGeom prst="rect">
            <a:avLst/>
          </a:prstGeom>
          <a:noFill/>
          <a:ln>
            <a:noFill/>
          </a:ln>
        </p:spPr>
      </p:pic>
      <p:sp>
        <p:nvSpPr>
          <p:cNvPr id="206" name="Google Shape;206;p18"/>
          <p:cNvSpPr txBox="1">
            <a:spLocks noGrp="1"/>
          </p:cNvSpPr>
          <p:nvPr>
            <p:ph type="title"/>
          </p:nvPr>
        </p:nvSpPr>
        <p:spPr>
          <a:xfrm>
            <a:off x="311697" y="75030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0000FF"/>
                </a:solidFill>
              </a:rPr>
              <a:t>MISURE PER LE FAMIGLIE</a:t>
            </a:r>
            <a:endParaRPr b="1" dirty="0">
              <a:solidFill>
                <a:srgbClr val="0000FF"/>
              </a:solidFill>
            </a:endParaRPr>
          </a:p>
          <a:p>
            <a:pPr marL="0" lvl="0" indent="0" algn="l" rtl="0">
              <a:spcBef>
                <a:spcPts val="0"/>
              </a:spcBef>
              <a:spcAft>
                <a:spcPts val="0"/>
              </a:spcAft>
              <a:buNone/>
            </a:pPr>
            <a:r>
              <a:rPr lang="it" sz="1800" b="1" dirty="0">
                <a:solidFill>
                  <a:srgbClr val="FFFFFF"/>
                </a:solidFill>
              </a:rPr>
              <a:t>BONUS DETRAZIONI SERVIZI</a:t>
            </a:r>
            <a:endParaRPr sz="1800" b="1" dirty="0">
              <a:solidFill>
                <a:srgbClr val="FFFFFF"/>
              </a:solidFill>
            </a:endParaRPr>
          </a:p>
        </p:txBody>
      </p:sp>
      <p:sp>
        <p:nvSpPr>
          <p:cNvPr id="207" name="Google Shape;207;p18"/>
          <p:cNvSpPr txBox="1">
            <a:spLocks noGrp="1"/>
          </p:cNvSpPr>
          <p:nvPr>
            <p:ph type="body" idx="1"/>
          </p:nvPr>
        </p:nvSpPr>
        <p:spPr>
          <a:xfrm>
            <a:off x="311700" y="1554200"/>
            <a:ext cx="7328100" cy="3416400"/>
          </a:xfrm>
          <a:prstGeom prst="rect">
            <a:avLst/>
          </a:prstGeom>
        </p:spPr>
        <p:txBody>
          <a:bodyPr spcFirstLastPara="1" wrap="square" lIns="91425" tIns="90000" rIns="91425" bIns="91425" anchor="t" anchorCtr="0">
            <a:noAutofit/>
          </a:bodyPr>
          <a:lstStyle/>
          <a:p>
            <a:pPr marL="0" lvl="0" indent="0" algn="l" rtl="0">
              <a:lnSpc>
                <a:spcPct val="100000"/>
              </a:lnSpc>
              <a:spcBef>
                <a:spcPts val="0"/>
              </a:spcBef>
              <a:spcAft>
                <a:spcPts val="0"/>
              </a:spcAft>
              <a:buNone/>
            </a:pPr>
            <a:r>
              <a:rPr lang="it" sz="1200" b="1">
                <a:solidFill>
                  <a:srgbClr val="FFFFFF"/>
                </a:solidFill>
              </a:rPr>
              <a:t>MISURE PER LE FAMIGLIE BONUS DETRAZIONI PERMESSI </a:t>
            </a:r>
            <a:endParaRPr sz="1200" b="1">
              <a:solidFill>
                <a:srgbClr val="FFFFFF"/>
              </a:solidFill>
            </a:endParaRPr>
          </a:p>
          <a:p>
            <a:pPr marL="0" lvl="0" indent="0" algn="l" rtl="0">
              <a:lnSpc>
                <a:spcPct val="100000"/>
              </a:lnSpc>
              <a:spcBef>
                <a:spcPts val="0"/>
              </a:spcBef>
              <a:spcAft>
                <a:spcPts val="0"/>
              </a:spcAft>
              <a:buClr>
                <a:schemeClr val="dk1"/>
              </a:buClr>
              <a:buSzPts val="1100"/>
              <a:buFont typeface="Arial"/>
              <a:buNone/>
            </a:pPr>
            <a:r>
              <a:rPr lang="it" sz="1200" b="1">
                <a:solidFill>
                  <a:srgbClr val="FFFFFF"/>
                </a:solidFill>
              </a:rPr>
              <a:t>BONUS COLF E BADANTI | Bonus di 500 euro per Aprile e Maggio</a:t>
            </a:r>
            <a:r>
              <a:rPr lang="it" sz="1200">
                <a:solidFill>
                  <a:srgbClr val="FFFFFF"/>
                </a:solidFill>
              </a:rPr>
              <a:t> per i </a:t>
            </a:r>
            <a:r>
              <a:rPr lang="it" sz="1200" b="1">
                <a:solidFill>
                  <a:srgbClr val="FFFFFF"/>
                </a:solidFill>
              </a:rPr>
              <a:t>lavoratori domestici con uno o più contratti di lavoro</a:t>
            </a:r>
            <a:r>
              <a:rPr lang="it" sz="1200">
                <a:solidFill>
                  <a:srgbClr val="FFFFFF"/>
                </a:solidFill>
              </a:rPr>
              <a:t>, al 23 febbraio 2020, per un monte orario superiore alle </a:t>
            </a:r>
            <a:r>
              <a:rPr lang="it" sz="1200" b="1">
                <a:solidFill>
                  <a:srgbClr val="FFFFFF"/>
                </a:solidFill>
              </a:rPr>
              <a:t>10 ore settimanali</a:t>
            </a:r>
            <a:r>
              <a:rPr lang="it" sz="1200">
                <a:solidFill>
                  <a:srgbClr val="FFFFFF"/>
                </a:solidFill>
              </a:rPr>
              <a:t>. I lavoratori non devono essere conviventi con le famiglie, non destinatari di altre indennità previste dal DL CuraItalia e non titolari di pensione.</a:t>
            </a:r>
            <a:endParaRPr sz="1200">
              <a:solidFill>
                <a:srgbClr val="FFFFFF"/>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100000"/>
              </a:lnSpc>
              <a:spcBef>
                <a:spcPts val="0"/>
              </a:spcBef>
              <a:spcAft>
                <a:spcPts val="0"/>
              </a:spcAft>
              <a:buClr>
                <a:schemeClr val="dk1"/>
              </a:buClr>
              <a:buSzPts val="1100"/>
              <a:buFont typeface="Arial"/>
              <a:buNone/>
            </a:pPr>
            <a:r>
              <a:rPr lang="it" sz="1200" b="1">
                <a:solidFill>
                  <a:srgbClr val="FFFFFF"/>
                </a:solidFill>
              </a:rPr>
              <a:t>BONUS BABYSITTER da 600 a 1.200 EURO</a:t>
            </a:r>
            <a:r>
              <a:rPr lang="it" sz="1200">
                <a:solidFill>
                  <a:srgbClr val="FFFFFF"/>
                </a:solidFill>
              </a:rPr>
              <a:t> esteso a </a:t>
            </a:r>
            <a:r>
              <a:rPr lang="it" sz="1200" b="1" u="sng">
                <a:solidFill>
                  <a:srgbClr val="0000FF"/>
                </a:solidFill>
              </a:rPr>
              <a:t>servizi educativi territoriali, centri ricreativi e servizi la prima infanzia</a:t>
            </a:r>
            <a:r>
              <a:rPr lang="it" sz="1200">
                <a:solidFill>
                  <a:srgbClr val="00FFFF"/>
                </a:solidFill>
              </a:rPr>
              <a:t> </a:t>
            </a:r>
            <a:r>
              <a:rPr lang="it" sz="1200">
                <a:solidFill>
                  <a:srgbClr val="FFFFFF"/>
                </a:solidFill>
              </a:rPr>
              <a:t>(per aprile e maggio). </a:t>
            </a:r>
            <a:r>
              <a:rPr lang="it" sz="1200" b="1">
                <a:solidFill>
                  <a:srgbClr val="FFFFFF"/>
                </a:solidFill>
              </a:rPr>
              <a:t>Da 1000 a 2000 EURO</a:t>
            </a:r>
            <a:r>
              <a:rPr lang="it" sz="1200">
                <a:solidFill>
                  <a:srgbClr val="FFFFFF"/>
                </a:solidFill>
              </a:rPr>
              <a:t> per </a:t>
            </a:r>
            <a:r>
              <a:rPr lang="it" sz="1200" b="1" u="sng">
                <a:solidFill>
                  <a:srgbClr val="0000FF"/>
                </a:solidFill>
              </a:rPr>
              <a:t>medici, infermieri e operatori sanitari</a:t>
            </a:r>
            <a:endParaRPr sz="1200" b="1" u="sng">
              <a:solidFill>
                <a:srgbClr val="0000FF"/>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100000"/>
              </a:lnSpc>
              <a:spcBef>
                <a:spcPts val="0"/>
              </a:spcBef>
              <a:spcAft>
                <a:spcPts val="0"/>
              </a:spcAft>
              <a:buClr>
                <a:schemeClr val="dk1"/>
              </a:buClr>
              <a:buSzPts val="1100"/>
              <a:buFont typeface="Arial"/>
              <a:buNone/>
            </a:pPr>
            <a:r>
              <a:rPr lang="it" sz="1200" b="1">
                <a:solidFill>
                  <a:srgbClr val="FFFFFF"/>
                </a:solidFill>
              </a:rPr>
              <a:t>CONGEDO PARENTALE STRAORDINARIO | 12 giorni</a:t>
            </a:r>
            <a:r>
              <a:rPr lang="it" sz="1200">
                <a:solidFill>
                  <a:srgbClr val="FFFFFF"/>
                </a:solidFill>
              </a:rPr>
              <a:t> di permessi retribuiti a maggio. </a:t>
            </a:r>
            <a:r>
              <a:rPr lang="it" sz="1200" b="1">
                <a:solidFill>
                  <a:srgbClr val="FFFFFF"/>
                </a:solidFill>
              </a:rPr>
              <a:t>Congedi</a:t>
            </a:r>
            <a:endParaRPr sz="1200" b="1">
              <a:solidFill>
                <a:srgbClr val="FFFFFF"/>
              </a:solidFill>
            </a:endParaRPr>
          </a:p>
          <a:p>
            <a:pPr marL="0" lvl="0" indent="0" algn="l" rtl="0">
              <a:lnSpc>
                <a:spcPct val="100000"/>
              </a:lnSpc>
              <a:spcBef>
                <a:spcPts val="0"/>
              </a:spcBef>
              <a:spcAft>
                <a:spcPts val="0"/>
              </a:spcAft>
              <a:buClr>
                <a:schemeClr val="dk1"/>
              </a:buClr>
              <a:buSzPts val="1100"/>
              <a:buFont typeface="Arial"/>
              <a:buNone/>
            </a:pPr>
            <a:r>
              <a:rPr lang="it" sz="1200" b="1">
                <a:solidFill>
                  <a:srgbClr val="FFFFFF"/>
                </a:solidFill>
              </a:rPr>
              <a:t>speciali</a:t>
            </a:r>
            <a:r>
              <a:rPr lang="it" sz="1200">
                <a:solidFill>
                  <a:srgbClr val="FFFFFF"/>
                </a:solidFill>
              </a:rPr>
              <a:t> </a:t>
            </a:r>
            <a:r>
              <a:rPr lang="it" sz="1200" b="1">
                <a:solidFill>
                  <a:srgbClr val="FFFFFF"/>
                </a:solidFill>
              </a:rPr>
              <a:t>al 50%</a:t>
            </a:r>
            <a:r>
              <a:rPr lang="it" sz="1200">
                <a:solidFill>
                  <a:srgbClr val="FFFFFF"/>
                </a:solidFill>
              </a:rPr>
              <a:t> della retribuzione per </a:t>
            </a:r>
            <a:r>
              <a:rPr lang="it" sz="1200" b="1" u="sng">
                <a:solidFill>
                  <a:srgbClr val="0000FF"/>
                </a:solidFill>
              </a:rPr>
              <a:t>genitori lavoratori dipendenti del privato</a:t>
            </a:r>
            <a:r>
              <a:rPr lang="it" sz="1200">
                <a:solidFill>
                  <a:srgbClr val="00FFFF"/>
                </a:solidFill>
              </a:rPr>
              <a:t> </a:t>
            </a:r>
            <a:r>
              <a:rPr lang="it" sz="1200">
                <a:solidFill>
                  <a:srgbClr val="FFFFFF"/>
                </a:solidFill>
              </a:rPr>
              <a:t>con figli under 12 dal 5 marzo e fino al 31 luglio  per un massimo di 30 giorni</a:t>
            </a:r>
            <a:endParaRPr sz="1200">
              <a:solidFill>
                <a:srgbClr val="FFFFFF"/>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FFFFFF"/>
              </a:solidFill>
            </a:endParaRPr>
          </a:p>
          <a:p>
            <a:pPr marL="0" lvl="0" indent="0" algn="l" rtl="0">
              <a:lnSpc>
                <a:spcPct val="100000"/>
              </a:lnSpc>
              <a:spcBef>
                <a:spcPts val="0"/>
              </a:spcBef>
              <a:spcAft>
                <a:spcPts val="0"/>
              </a:spcAft>
              <a:buNone/>
            </a:pPr>
            <a:r>
              <a:rPr lang="it" sz="1200" b="1">
                <a:solidFill>
                  <a:srgbClr val="FFFFFF"/>
                </a:solidFill>
              </a:rPr>
              <a:t>DETRAZIONE</a:t>
            </a:r>
            <a:r>
              <a:rPr lang="it" sz="1200">
                <a:solidFill>
                  <a:srgbClr val="FFFFFF"/>
                </a:solidFill>
              </a:rPr>
              <a:t> per il 2020 di spese per i centri estivi</a:t>
            </a:r>
            <a:endParaRPr sz="1200">
              <a:solidFill>
                <a:srgbClr val="FFFFFF"/>
              </a:solidFill>
            </a:endParaRPr>
          </a:p>
          <a:p>
            <a:pPr marL="0" lvl="0" indent="0" algn="l" rtl="0">
              <a:lnSpc>
                <a:spcPct val="70000"/>
              </a:lnSpc>
              <a:spcBef>
                <a:spcPts val="0"/>
              </a:spcBef>
              <a:spcAft>
                <a:spcPts val="1600"/>
              </a:spcAft>
              <a:buNone/>
            </a:pPr>
            <a:endParaRPr sz="1400"/>
          </a:p>
        </p:txBody>
      </p:sp>
      <p:pic>
        <p:nvPicPr>
          <p:cNvPr id="209" name="Google Shape;209;p18"/>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210" name="Google Shape;210;p18"/>
          <p:cNvSpPr txBox="1"/>
          <p:nvPr/>
        </p:nvSpPr>
        <p:spPr>
          <a:xfrm>
            <a:off x="2116475" y="4662163"/>
            <a:ext cx="5929200" cy="4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6146" name="Picture 2">
            <a:extLst>
              <a:ext uri="{FF2B5EF4-FFF2-40B4-BE49-F238E27FC236}">
                <a16:creationId xmlns:a16="http://schemas.microsoft.com/office/drawing/2014/main" id="{10E10870-6646-4658-8E7A-6343FDD3AB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6" name="Google Shape;216;p19"/>
          <p:cNvPicPr preferRelativeResize="0"/>
          <p:nvPr/>
        </p:nvPicPr>
        <p:blipFill rotWithShape="1">
          <a:blip r:embed="rId3">
            <a:alphaModFix amt="8000"/>
          </a:blip>
          <a:srcRect t="4751" b="4742"/>
          <a:stretch/>
        </p:blipFill>
        <p:spPr>
          <a:xfrm>
            <a:off x="0" y="-477724"/>
            <a:ext cx="9143995" cy="6098958"/>
          </a:xfrm>
          <a:prstGeom prst="rect">
            <a:avLst/>
          </a:prstGeom>
          <a:noFill/>
          <a:ln>
            <a:noFill/>
          </a:ln>
        </p:spPr>
      </p:pic>
      <p:sp>
        <p:nvSpPr>
          <p:cNvPr id="217" name="Google Shape;217;p19"/>
          <p:cNvSpPr txBox="1">
            <a:spLocks noGrp="1"/>
          </p:cNvSpPr>
          <p:nvPr>
            <p:ph type="title"/>
          </p:nvPr>
        </p:nvSpPr>
        <p:spPr>
          <a:xfrm>
            <a:off x="311697" y="61710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0000FF"/>
                </a:solidFill>
              </a:rPr>
              <a:t>MISURE PER LE FAMIGLIE</a:t>
            </a:r>
            <a:endParaRPr b="1" dirty="0">
              <a:solidFill>
                <a:srgbClr val="0000FF"/>
              </a:solidFill>
            </a:endParaRPr>
          </a:p>
          <a:p>
            <a:pPr marL="0" lvl="0" indent="0" algn="l" rtl="0">
              <a:spcBef>
                <a:spcPts val="0"/>
              </a:spcBef>
              <a:spcAft>
                <a:spcPts val="0"/>
              </a:spcAft>
              <a:buNone/>
            </a:pPr>
            <a:r>
              <a:rPr lang="it" sz="1800" b="1" dirty="0">
                <a:solidFill>
                  <a:srgbClr val="FFFFFF"/>
                </a:solidFill>
              </a:rPr>
              <a:t>SMART WORKING PER CHI HA FIGLI SOTTO I 14 ANNI</a:t>
            </a:r>
            <a:endParaRPr sz="1800" b="1" dirty="0">
              <a:solidFill>
                <a:srgbClr val="FFFFFF"/>
              </a:solidFill>
            </a:endParaRPr>
          </a:p>
          <a:p>
            <a:pPr marL="0" lvl="0" indent="0" algn="l" rtl="0">
              <a:spcBef>
                <a:spcPts val="0"/>
              </a:spcBef>
              <a:spcAft>
                <a:spcPts val="0"/>
              </a:spcAft>
              <a:buNone/>
            </a:pPr>
            <a:endParaRPr dirty="0">
              <a:solidFill>
                <a:srgbClr val="00FFFF"/>
              </a:solidFill>
            </a:endParaRPr>
          </a:p>
        </p:txBody>
      </p:sp>
      <p:sp>
        <p:nvSpPr>
          <p:cNvPr id="218" name="Google Shape;218;p19"/>
          <p:cNvSpPr txBox="1">
            <a:spLocks noGrp="1"/>
          </p:cNvSpPr>
          <p:nvPr>
            <p:ph type="body" idx="1"/>
          </p:nvPr>
        </p:nvSpPr>
        <p:spPr>
          <a:xfrm>
            <a:off x="311700" y="1348650"/>
            <a:ext cx="7364100" cy="3392400"/>
          </a:xfrm>
          <a:prstGeom prst="rect">
            <a:avLst/>
          </a:prstGeom>
        </p:spPr>
        <p:txBody>
          <a:bodyPr spcFirstLastPara="1" wrap="square" lIns="91425" tIns="90000"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sz="1100">
                <a:solidFill>
                  <a:srgbClr val="FFFFFF"/>
                </a:solidFill>
              </a:rPr>
              <a:t>• Smartworking </a:t>
            </a:r>
            <a:r>
              <a:rPr lang="it" sz="1100" b="1">
                <a:solidFill>
                  <a:srgbClr val="FFFFFF"/>
                </a:solidFill>
              </a:rPr>
              <a:t>anche in assenza di accordi individuali </a:t>
            </a:r>
            <a:r>
              <a:rPr lang="it" sz="1100">
                <a:solidFill>
                  <a:srgbClr val="FFFFFF"/>
                </a:solidFill>
              </a:rPr>
              <a:t>per i </a:t>
            </a:r>
            <a:r>
              <a:rPr lang="it" sz="1100" b="1" u="sng">
                <a:solidFill>
                  <a:srgbClr val="0000FF"/>
                </a:solidFill>
              </a:rPr>
              <a:t>genitori lavoratori dipendenti del settore privato</a:t>
            </a:r>
            <a:r>
              <a:rPr lang="it" sz="1100">
                <a:solidFill>
                  <a:srgbClr val="0000FF"/>
                </a:solidFill>
              </a:rPr>
              <a:t> </a:t>
            </a:r>
            <a:r>
              <a:rPr lang="it" sz="1100">
                <a:solidFill>
                  <a:srgbClr val="FFFFFF"/>
                </a:solidFill>
              </a:rPr>
              <a:t>con figli fino ai 14 anni di età fino alla cessazione dello stato di emergenza epidemiologica da covid- 19;	</a:t>
            </a:r>
            <a:endParaRPr sz="1100">
              <a:solidFill>
                <a:srgbClr val="FFFFFF"/>
              </a:solidFill>
            </a:endParaRPr>
          </a:p>
          <a:p>
            <a:pPr marL="0" lvl="0" indent="0" algn="l" rtl="0">
              <a:spcBef>
                <a:spcPts val="1200"/>
              </a:spcBef>
              <a:spcAft>
                <a:spcPts val="0"/>
              </a:spcAft>
              <a:buNone/>
            </a:pPr>
            <a:r>
              <a:rPr lang="it" sz="1100">
                <a:solidFill>
                  <a:srgbClr val="FFFFFF"/>
                </a:solidFill>
              </a:rPr>
              <a:t>• Possibilità uso strumenti informatici nella disponibilità del dipendente se non forniti dal datore di lavoro.</a:t>
            </a:r>
            <a:endParaRPr sz="1100">
              <a:solidFill>
                <a:srgbClr val="FFFFFF"/>
              </a:solidFill>
            </a:endParaRPr>
          </a:p>
          <a:p>
            <a:pPr marL="0" lvl="0" indent="0" algn="l" rtl="0">
              <a:spcBef>
                <a:spcPts val="1200"/>
              </a:spcBef>
              <a:spcAft>
                <a:spcPts val="0"/>
              </a:spcAft>
              <a:buNone/>
            </a:pPr>
            <a:endParaRPr sz="1100">
              <a:solidFill>
                <a:srgbClr val="FFFFFF"/>
              </a:solidFill>
            </a:endParaRPr>
          </a:p>
          <a:p>
            <a:pPr marL="0" lvl="0" indent="0" algn="l" rtl="0">
              <a:spcBef>
                <a:spcPts val="1200"/>
              </a:spcBef>
              <a:spcAft>
                <a:spcPts val="0"/>
              </a:spcAft>
              <a:buNone/>
            </a:pPr>
            <a:r>
              <a:rPr lang="it" b="1">
                <a:solidFill>
                  <a:srgbClr val="FFFFFF"/>
                </a:solidFill>
              </a:rPr>
              <a:t>TAX CREDIT VACANZE</a:t>
            </a:r>
            <a:endParaRPr b="1">
              <a:solidFill>
                <a:srgbClr val="FFFFFF"/>
              </a:solidFill>
            </a:endParaRPr>
          </a:p>
          <a:p>
            <a:pPr marL="0" lvl="0" indent="0" algn="l" rtl="0">
              <a:spcBef>
                <a:spcPts val="1200"/>
              </a:spcBef>
              <a:spcAft>
                <a:spcPts val="0"/>
              </a:spcAft>
              <a:buNone/>
            </a:pPr>
            <a:r>
              <a:rPr lang="it" sz="1100">
                <a:solidFill>
                  <a:srgbClr val="FFFFFF"/>
                </a:solidFill>
              </a:rPr>
              <a:t>• </a:t>
            </a:r>
            <a:r>
              <a:rPr lang="it" sz="1100" b="1">
                <a:solidFill>
                  <a:srgbClr val="FFFFFF"/>
                </a:solidFill>
              </a:rPr>
              <a:t>Credito d'imposta</a:t>
            </a:r>
            <a:r>
              <a:rPr lang="it" sz="1100">
                <a:solidFill>
                  <a:srgbClr val="FFFFFF"/>
                </a:solidFill>
              </a:rPr>
              <a:t> a favore </a:t>
            </a:r>
            <a:r>
              <a:rPr lang="it" sz="1100" b="1" u="sng">
                <a:solidFill>
                  <a:srgbClr val="0000FF"/>
                </a:solidFill>
              </a:rPr>
              <a:t>delle famiglie con un Isee non superiore a 40.000</a:t>
            </a:r>
            <a:r>
              <a:rPr lang="it" sz="1100">
                <a:solidFill>
                  <a:srgbClr val="FFFFFF"/>
                </a:solidFill>
              </a:rPr>
              <a:t> per il pagamento del servizi offerti dalle imprese turistico-ricettive.</a:t>
            </a:r>
            <a:endParaRPr sz="1100">
              <a:solidFill>
                <a:srgbClr val="FFFFFF"/>
              </a:solidFill>
            </a:endParaRPr>
          </a:p>
          <a:p>
            <a:pPr marL="0" lvl="0" indent="0" algn="l" rtl="0">
              <a:spcBef>
                <a:spcPts val="1200"/>
              </a:spcBef>
              <a:spcAft>
                <a:spcPts val="0"/>
              </a:spcAft>
              <a:buNone/>
            </a:pPr>
            <a:r>
              <a:rPr lang="it" sz="1100">
                <a:solidFill>
                  <a:srgbClr val="FFFFFF"/>
                </a:solidFill>
              </a:rPr>
              <a:t>• </a:t>
            </a:r>
            <a:r>
              <a:rPr lang="it" sz="1100" b="1">
                <a:solidFill>
                  <a:srgbClr val="FFFFFF"/>
                </a:solidFill>
              </a:rPr>
              <a:t>utilizzabile dal 1 luglio al 31 dicembre 2020</a:t>
            </a:r>
            <a:r>
              <a:rPr lang="it" sz="1100">
                <a:solidFill>
                  <a:srgbClr val="FFFFFF"/>
                </a:solidFill>
              </a:rPr>
              <a:t>,in favore di un solo componente</a:t>
            </a:r>
            <a:r>
              <a:rPr lang="it" sz="1100">
                <a:solidFill>
                  <a:srgbClr val="0000FF"/>
                </a:solidFill>
              </a:rPr>
              <a:t> </a:t>
            </a:r>
            <a:r>
              <a:rPr lang="it" sz="1100" b="1" u="sng">
                <a:solidFill>
                  <a:srgbClr val="0000FF"/>
                </a:solidFill>
              </a:rPr>
              <a:t>nucleo familiare nel limite massimo di 500 euro</a:t>
            </a:r>
            <a:r>
              <a:rPr lang="it" sz="1100" b="1">
                <a:solidFill>
                  <a:srgbClr val="00FFFF"/>
                </a:solidFill>
              </a:rPr>
              <a:t> </a:t>
            </a:r>
            <a:r>
              <a:rPr lang="it" sz="1100">
                <a:solidFill>
                  <a:srgbClr val="FFFFFF"/>
                </a:solidFill>
              </a:rPr>
              <a:t>(300 euro peri nuclei familiari di due persone e 150 euro per una sola persona)</a:t>
            </a:r>
            <a:endParaRPr sz="1100">
              <a:solidFill>
                <a:srgbClr val="FFFFFF"/>
              </a:solidFill>
            </a:endParaRPr>
          </a:p>
          <a:p>
            <a:pPr marL="0" lvl="0" indent="0" algn="l" rtl="0">
              <a:spcBef>
                <a:spcPts val="1200"/>
              </a:spcBef>
              <a:spcAft>
                <a:spcPts val="0"/>
              </a:spcAft>
              <a:buNone/>
            </a:pPr>
            <a:r>
              <a:rPr lang="it" sz="1100">
                <a:solidFill>
                  <a:srgbClr val="FFFFFF"/>
                </a:solidFill>
              </a:rPr>
              <a:t>• Credito fruibile nella misura dell’80% come sconto e del 20% come detrazione.</a:t>
            </a:r>
            <a:endParaRPr sz="1100">
              <a:solidFill>
                <a:srgbClr val="FFFFFF"/>
              </a:solidFill>
            </a:endParaRPr>
          </a:p>
          <a:p>
            <a:pPr marL="0" lvl="0" indent="0" algn="l" rtl="0">
              <a:spcBef>
                <a:spcPts val="0"/>
              </a:spcBef>
              <a:spcAft>
                <a:spcPts val="0"/>
              </a:spcAft>
              <a:buNone/>
            </a:pPr>
            <a:r>
              <a:rPr lang="it" sz="1100">
                <a:solidFill>
                  <a:srgbClr val="FFFFFF"/>
                </a:solidFill>
              </a:rPr>
              <a:t>				</a:t>
            </a:r>
            <a:endParaRPr sz="1100">
              <a:solidFill>
                <a:srgbClr val="FFFFFF"/>
              </a:solidFill>
            </a:endParaRPr>
          </a:p>
          <a:p>
            <a:pPr marL="0" lvl="0" indent="0" algn="l" rtl="0">
              <a:spcBef>
                <a:spcPts val="1200"/>
              </a:spcBef>
              <a:spcAft>
                <a:spcPts val="0"/>
              </a:spcAft>
              <a:buNone/>
            </a:pPr>
            <a:r>
              <a:rPr lang="it" sz="1100">
                <a:solidFill>
                  <a:schemeClr val="dk1"/>
                </a:solidFill>
              </a:rPr>
              <a:t>			</a:t>
            </a:r>
            <a:endParaRPr sz="1100">
              <a:solidFill>
                <a:schemeClr val="dk1"/>
              </a:solidFill>
            </a:endParaRPr>
          </a:p>
          <a:p>
            <a:pPr marL="0" lvl="0" indent="0" algn="l" rtl="0">
              <a:spcBef>
                <a:spcPts val="1200"/>
              </a:spcBef>
              <a:spcAft>
                <a:spcPts val="0"/>
              </a:spcAft>
              <a:buNone/>
            </a:pPr>
            <a:r>
              <a:rPr lang="it" sz="1100">
                <a:solidFill>
                  <a:schemeClr val="dk1"/>
                </a:solidFill>
              </a:rPr>
              <a:t>		</a:t>
            </a:r>
            <a:endParaRPr sz="1100">
              <a:solidFill>
                <a:schemeClr val="dk1"/>
              </a:solidFill>
            </a:endParaRPr>
          </a:p>
          <a:p>
            <a:pPr marL="0" lvl="0" indent="0" algn="l" rtl="0">
              <a:spcBef>
                <a:spcPts val="1200"/>
              </a:spcBef>
              <a:spcAft>
                <a:spcPts val="0"/>
              </a:spcAft>
              <a:buNone/>
            </a:pPr>
            <a:r>
              <a:rPr lang="it" sz="1100">
                <a:solidFill>
                  <a:schemeClr val="dk1"/>
                </a:solidFill>
              </a:rPr>
              <a:t>	 </a:t>
            </a:r>
            <a:endParaRPr sz="2400">
              <a:solidFill>
                <a:schemeClr val="dk1"/>
              </a:solidFill>
            </a:endParaRPr>
          </a:p>
          <a:p>
            <a:pPr marL="0" lvl="0" indent="0" algn="l" rtl="0">
              <a:spcBef>
                <a:spcPts val="1200"/>
              </a:spcBef>
              <a:spcAft>
                <a:spcPts val="0"/>
              </a:spcAft>
              <a:buNone/>
            </a:pPr>
            <a:endParaRPr sz="2400">
              <a:solidFill>
                <a:schemeClr val="dk1"/>
              </a:solidFill>
            </a:endParaRPr>
          </a:p>
          <a:p>
            <a:pPr marL="0" lvl="0" indent="0" algn="l" rtl="0">
              <a:spcBef>
                <a:spcPts val="1200"/>
              </a:spcBef>
              <a:spcAft>
                <a:spcPts val="0"/>
              </a:spcAft>
              <a:buNone/>
            </a:pPr>
            <a:r>
              <a:rPr lang="it" sz="1100">
                <a:solidFill>
                  <a:schemeClr val="dk1"/>
                </a:solidFill>
              </a:rPr>
              <a:t>				</a:t>
            </a:r>
            <a:endParaRPr sz="1100">
              <a:solidFill>
                <a:schemeClr val="dk1"/>
              </a:solidFill>
            </a:endParaRPr>
          </a:p>
          <a:p>
            <a:pPr marL="0" lvl="0" indent="0" algn="l" rtl="0">
              <a:spcBef>
                <a:spcPts val="1200"/>
              </a:spcBef>
              <a:spcAft>
                <a:spcPts val="0"/>
              </a:spcAft>
              <a:buNone/>
            </a:pPr>
            <a:r>
              <a:rPr lang="it" sz="1100">
                <a:solidFill>
                  <a:schemeClr val="dk1"/>
                </a:solidFill>
              </a:rPr>
              <a:t>			</a:t>
            </a:r>
            <a:endParaRPr sz="1100">
              <a:solidFill>
                <a:schemeClr val="dk1"/>
              </a:solidFill>
            </a:endParaRPr>
          </a:p>
          <a:p>
            <a:pPr marL="0" lvl="0" indent="0" algn="l" rtl="0">
              <a:spcBef>
                <a:spcPts val="1200"/>
              </a:spcBef>
              <a:spcAft>
                <a:spcPts val="0"/>
              </a:spcAft>
              <a:buNone/>
            </a:pPr>
            <a:r>
              <a:rPr lang="it" sz="1100">
                <a:solidFill>
                  <a:schemeClr val="dk1"/>
                </a:solidFill>
              </a:rPr>
              <a:t>		</a:t>
            </a:r>
            <a:endParaRPr sz="1100">
              <a:solidFill>
                <a:schemeClr val="dk1"/>
              </a:solidFill>
            </a:endParaRPr>
          </a:p>
          <a:p>
            <a:pPr marL="0" lvl="0" indent="0" algn="l" rtl="0">
              <a:spcBef>
                <a:spcPts val="1200"/>
              </a:spcBef>
              <a:spcAft>
                <a:spcPts val="0"/>
              </a:spcAft>
              <a:buNone/>
            </a:pPr>
            <a:r>
              <a:rPr lang="it" sz="1100">
                <a:solidFill>
                  <a:schemeClr val="dk1"/>
                </a:solidFill>
              </a:rPr>
              <a:t>	 </a:t>
            </a:r>
            <a:endParaRPr sz="1500">
              <a:solidFill>
                <a:schemeClr val="dk1"/>
              </a:solidFill>
            </a:endParaRPr>
          </a:p>
          <a:p>
            <a:pPr marL="0" lvl="0" indent="0" algn="l" rtl="0">
              <a:spcBef>
                <a:spcPts val="1200"/>
              </a:spcBef>
              <a:spcAft>
                <a:spcPts val="0"/>
              </a:spcAft>
              <a:buNone/>
            </a:pPr>
            <a:r>
              <a:rPr lang="it" sz="1100">
                <a:solidFill>
                  <a:schemeClr val="dk1"/>
                </a:solidFill>
              </a:rPr>
              <a:t>				</a:t>
            </a:r>
            <a:endParaRPr sz="1100">
              <a:solidFill>
                <a:schemeClr val="dk1"/>
              </a:solidFill>
            </a:endParaRPr>
          </a:p>
          <a:p>
            <a:pPr marL="0" lvl="0" indent="0" algn="l" rtl="0">
              <a:spcBef>
                <a:spcPts val="1200"/>
              </a:spcBef>
              <a:spcAft>
                <a:spcPts val="0"/>
              </a:spcAft>
              <a:buNone/>
            </a:pPr>
            <a:r>
              <a:rPr lang="it" sz="1100">
                <a:solidFill>
                  <a:schemeClr val="dk1"/>
                </a:solidFill>
              </a:rPr>
              <a:t>			</a:t>
            </a:r>
            <a:endParaRPr sz="1100">
              <a:solidFill>
                <a:schemeClr val="dk1"/>
              </a:solidFill>
            </a:endParaRPr>
          </a:p>
          <a:p>
            <a:pPr marL="0" lvl="0" indent="0" algn="l" rtl="0">
              <a:spcBef>
                <a:spcPts val="1200"/>
              </a:spcBef>
              <a:spcAft>
                <a:spcPts val="0"/>
              </a:spcAft>
              <a:buNone/>
            </a:pPr>
            <a:r>
              <a:rPr lang="it" sz="1100">
                <a:solidFill>
                  <a:schemeClr val="dk1"/>
                </a:solidFill>
              </a:rPr>
              <a:t>		</a:t>
            </a:r>
            <a:endParaRPr sz="1100">
              <a:solidFill>
                <a:schemeClr val="dk1"/>
              </a:solidFill>
            </a:endParaRPr>
          </a:p>
          <a:p>
            <a:pPr marL="0" lvl="0" indent="0" algn="l" rtl="0">
              <a:spcBef>
                <a:spcPts val="1200"/>
              </a:spcBef>
              <a:spcAft>
                <a:spcPts val="0"/>
              </a:spcAft>
              <a:buClr>
                <a:schemeClr val="dk1"/>
              </a:buClr>
              <a:buSzPts val="1100"/>
              <a:buFont typeface="Arial"/>
              <a:buNone/>
            </a:pPr>
            <a:r>
              <a:rPr lang="it" sz="1100">
                <a:solidFill>
                  <a:schemeClr val="dk1"/>
                </a:solidFill>
              </a:rPr>
              <a:t>	 </a:t>
            </a:r>
            <a:endParaRPr sz="1500">
              <a:solidFill>
                <a:schemeClr val="dk1"/>
              </a:solidFill>
            </a:endParaRPr>
          </a:p>
          <a:p>
            <a:pPr marL="0" lvl="0" indent="0" algn="l" rtl="0">
              <a:spcBef>
                <a:spcPts val="120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it" sz="1100">
                <a:solidFill>
                  <a:schemeClr val="dk1"/>
                </a:solidFill>
              </a:rPr>
              <a:t>		</a:t>
            </a:r>
            <a:endParaRPr sz="1100">
              <a:solidFill>
                <a:schemeClr val="dk1"/>
              </a:solidFill>
            </a:endParaRPr>
          </a:p>
          <a:p>
            <a:pPr marL="0" lvl="0" indent="0" algn="l" rtl="0">
              <a:lnSpc>
                <a:spcPct val="100000"/>
              </a:lnSpc>
              <a:spcBef>
                <a:spcPts val="0"/>
              </a:spcBef>
              <a:spcAft>
                <a:spcPts val="0"/>
              </a:spcAft>
              <a:buNone/>
            </a:pPr>
            <a:r>
              <a:rPr lang="it" sz="1100">
                <a:solidFill>
                  <a:schemeClr val="dk1"/>
                </a:solidFill>
              </a:rPr>
              <a:t>	 </a:t>
            </a:r>
            <a:endParaRPr sz="1400"/>
          </a:p>
          <a:p>
            <a:pPr marL="0" lvl="0" indent="0" algn="l" rtl="0">
              <a:lnSpc>
                <a:spcPct val="70000"/>
              </a:lnSpc>
              <a:spcBef>
                <a:spcPts val="0"/>
              </a:spcBef>
              <a:spcAft>
                <a:spcPts val="1600"/>
              </a:spcAft>
              <a:buNone/>
            </a:pPr>
            <a:endParaRPr sz="1400"/>
          </a:p>
        </p:txBody>
      </p:sp>
      <p:pic>
        <p:nvPicPr>
          <p:cNvPr id="220" name="Google Shape;220;p19"/>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221" name="Google Shape;221;p19"/>
          <p:cNvSpPr txBox="1"/>
          <p:nvPr/>
        </p:nvSpPr>
        <p:spPr>
          <a:xfrm>
            <a:off x="2087025" y="4697275"/>
            <a:ext cx="5929200" cy="4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7170" name="Picture 2">
            <a:extLst>
              <a:ext uri="{FF2B5EF4-FFF2-40B4-BE49-F238E27FC236}">
                <a16:creationId xmlns:a16="http://schemas.microsoft.com/office/drawing/2014/main" id="{C74B8A6A-DE8E-4D75-B4AB-CD4BAA5C7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20"/>
          <p:cNvPicPr preferRelativeResize="0"/>
          <p:nvPr/>
        </p:nvPicPr>
        <p:blipFill rotWithShape="1">
          <a:blip r:embed="rId3">
            <a:alphaModFix amt="8000"/>
          </a:blip>
          <a:srcRect t="4751" b="4742"/>
          <a:stretch/>
        </p:blipFill>
        <p:spPr>
          <a:xfrm>
            <a:off x="0" y="-379457"/>
            <a:ext cx="9143995" cy="6098958"/>
          </a:xfrm>
          <a:prstGeom prst="rect">
            <a:avLst/>
          </a:prstGeom>
          <a:noFill/>
          <a:ln>
            <a:noFill/>
          </a:ln>
        </p:spPr>
      </p:pic>
      <p:sp>
        <p:nvSpPr>
          <p:cNvPr id="228" name="Google Shape;228;p20"/>
          <p:cNvSpPr txBox="1">
            <a:spLocks noGrp="1"/>
          </p:cNvSpPr>
          <p:nvPr>
            <p:ph type="title"/>
          </p:nvPr>
        </p:nvSpPr>
        <p:spPr>
          <a:xfrm>
            <a:off x="311697" y="55816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FAMIGLIE</a:t>
            </a:r>
            <a:endParaRPr dirty="0">
              <a:solidFill>
                <a:srgbClr val="0000FF"/>
              </a:solidFill>
            </a:endParaRPr>
          </a:p>
        </p:txBody>
      </p:sp>
      <p:sp>
        <p:nvSpPr>
          <p:cNvPr id="229" name="Google Shape;229;p20"/>
          <p:cNvSpPr txBox="1">
            <a:spLocks noGrp="1"/>
          </p:cNvSpPr>
          <p:nvPr>
            <p:ph type="body" idx="1"/>
          </p:nvPr>
        </p:nvSpPr>
        <p:spPr>
          <a:xfrm>
            <a:off x="659189" y="961822"/>
            <a:ext cx="6668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it" sz="1400" b="1" dirty="0">
              <a:solidFill>
                <a:srgbClr val="FFFFFF"/>
              </a:solidFill>
            </a:endParaRPr>
          </a:p>
          <a:p>
            <a:pPr marL="0" lvl="0" indent="0" algn="l" rtl="0">
              <a:spcBef>
                <a:spcPts val="0"/>
              </a:spcBef>
              <a:spcAft>
                <a:spcPts val="0"/>
              </a:spcAft>
              <a:buNone/>
            </a:pPr>
            <a:r>
              <a:rPr lang="it" sz="1400" b="1" dirty="0">
                <a:solidFill>
                  <a:srgbClr val="FFFFFF"/>
                </a:solidFill>
              </a:rPr>
              <a:t>BONUS MOBILITA’</a:t>
            </a:r>
            <a:r>
              <a:rPr lang="it" sz="1400" dirty="0">
                <a:solidFill>
                  <a:srgbClr val="FFFFFF"/>
                </a:solidFill>
              </a:rPr>
              <a:t>	</a:t>
            </a:r>
            <a:r>
              <a:rPr lang="it" sz="1100" dirty="0">
                <a:solidFill>
                  <a:srgbClr val="FFFFFF"/>
                </a:solidFill>
              </a:rPr>
              <a:t>					</a:t>
            </a:r>
            <a:endParaRPr sz="1100" dirty="0">
              <a:solidFill>
                <a:srgbClr val="FFFFFF"/>
              </a:solidFill>
            </a:endParaRPr>
          </a:p>
          <a:p>
            <a:pPr marL="457200" lvl="0" indent="-304800" algn="l" rtl="0">
              <a:spcBef>
                <a:spcPts val="1600"/>
              </a:spcBef>
              <a:spcAft>
                <a:spcPts val="0"/>
              </a:spcAft>
              <a:buClr>
                <a:srgbClr val="FFFFFF"/>
              </a:buClr>
              <a:buSzPts val="1200"/>
              <a:buChar char="●"/>
            </a:pPr>
            <a:r>
              <a:rPr lang="it" sz="1200" b="1" dirty="0">
                <a:solidFill>
                  <a:srgbClr val="FFFFFF"/>
                </a:solidFill>
              </a:rPr>
              <a:t>Buono mobilità pari al 70% della spesa sostenuta fino ad un massimo di 500 EURO</a:t>
            </a:r>
            <a:r>
              <a:rPr lang="it" sz="1200" dirty="0">
                <a:solidFill>
                  <a:srgbClr val="FFFFFF"/>
                </a:solidFill>
              </a:rPr>
              <a:t> per l’acquisto di biciclette tradizionali, elettriche e altri mezzi come hoverboard, segway e mono wheel e per|'uso di servizi di mobilità condivisa ad uso individuale, esclusi quelli con autovetture;</a:t>
            </a:r>
            <a:endParaRPr sz="1200" dirty="0">
              <a:solidFill>
                <a:srgbClr val="FFFFFF"/>
              </a:solidFill>
            </a:endParaRPr>
          </a:p>
          <a:p>
            <a:pPr marL="457200" lvl="0" indent="-304800" algn="l" rtl="0">
              <a:spcBef>
                <a:spcPts val="0"/>
              </a:spcBef>
              <a:spcAft>
                <a:spcPts val="0"/>
              </a:spcAft>
              <a:buClr>
                <a:srgbClr val="FFFFFF"/>
              </a:buClr>
              <a:buSzPts val="1200"/>
              <a:buChar char="●"/>
            </a:pPr>
            <a:r>
              <a:rPr lang="it" sz="1200" dirty="0">
                <a:solidFill>
                  <a:srgbClr val="FFFFFF"/>
                </a:solidFill>
              </a:rPr>
              <a:t>Richiedibile 1 sola volta da </a:t>
            </a:r>
            <a:r>
              <a:rPr lang="it" sz="1200" b="1" dirty="0">
                <a:solidFill>
                  <a:srgbClr val="0000FF"/>
                </a:solidFill>
              </a:rPr>
              <a:t>maggiorenni che risiedono in Comuni e Città metropolitane con più di 50 mila abitanti fino al 31 dicemb</a:t>
            </a:r>
            <a:r>
              <a:rPr lang="it-IT" sz="1200" b="1" dirty="0">
                <a:solidFill>
                  <a:srgbClr val="0000FF"/>
                </a:solidFill>
              </a:rPr>
              <a:t>re                   </a:t>
            </a:r>
          </a:p>
          <a:p>
            <a:pPr marL="152400" lvl="0" indent="0" algn="l" rtl="0">
              <a:spcBef>
                <a:spcPts val="0"/>
              </a:spcBef>
              <a:spcAft>
                <a:spcPts val="0"/>
              </a:spcAft>
              <a:buClr>
                <a:srgbClr val="FFFFFF"/>
              </a:buClr>
              <a:buSzPts val="1200"/>
              <a:buNone/>
            </a:pPr>
            <a:r>
              <a:rPr lang="it" sz="1400" b="1" dirty="0">
                <a:solidFill>
                  <a:srgbClr val="FFFFFF"/>
                </a:solidFill>
              </a:rPr>
              <a:t>RIMBORSO ABBONAMENTI BUS - METRO - TRENI</a:t>
            </a:r>
            <a:r>
              <a:rPr lang="it" sz="1100" dirty="0">
                <a:solidFill>
                  <a:srgbClr val="FFFFFF"/>
                </a:solidFill>
              </a:rPr>
              <a:t>			</a:t>
            </a:r>
            <a:endParaRPr sz="1100" dirty="0">
              <a:solidFill>
                <a:srgbClr val="FFFFFF"/>
              </a:solidFill>
            </a:endParaRPr>
          </a:p>
          <a:p>
            <a:pPr marL="457200" lvl="0" indent="-304800" algn="l" rtl="0">
              <a:spcBef>
                <a:spcPts val="1200"/>
              </a:spcBef>
              <a:spcAft>
                <a:spcPts val="0"/>
              </a:spcAft>
              <a:buClr>
                <a:srgbClr val="FFFFFF"/>
              </a:buClr>
              <a:buSzPts val="1200"/>
              <a:buChar char="●"/>
            </a:pPr>
            <a:r>
              <a:rPr lang="it" sz="1200" dirty="0">
                <a:solidFill>
                  <a:srgbClr val="FFFFFF"/>
                </a:solidFill>
              </a:rPr>
              <a:t>Rimborso del corrispettivo versato per la parte di abbonamento non usufruita purché acquistato fino al 10 marzo 2020 e in corso di validità nei mesi di stop per l’emergenza</a:t>
            </a:r>
            <a:endParaRPr sz="1200" dirty="0">
              <a:solidFill>
                <a:srgbClr val="FFFFFF"/>
              </a:solidFill>
            </a:endParaRPr>
          </a:p>
          <a:p>
            <a:pPr marL="457200" lvl="0" indent="-304800" algn="l" rtl="0">
              <a:spcBef>
                <a:spcPts val="0"/>
              </a:spcBef>
              <a:spcAft>
                <a:spcPts val="0"/>
              </a:spcAft>
              <a:buClr>
                <a:srgbClr val="FFFFFF"/>
              </a:buClr>
              <a:buSzPts val="1200"/>
              <a:buChar char="●"/>
            </a:pPr>
            <a:r>
              <a:rPr lang="it" sz="1200" dirty="0">
                <a:solidFill>
                  <a:srgbClr val="FFFFFF"/>
                </a:solidFill>
              </a:rPr>
              <a:t>Vale per i servizi di trasporto pubblico con qualsiasi modalità di trasporto (ferro gomma o via acqua)</a:t>
            </a:r>
            <a:endParaRPr sz="1200" dirty="0">
              <a:solidFill>
                <a:srgbClr val="FFFFFF"/>
              </a:solidFill>
            </a:endParaRPr>
          </a:p>
          <a:p>
            <a:pPr marL="457200" lvl="0" indent="0" algn="l" rtl="0">
              <a:spcBef>
                <a:spcPts val="1200"/>
              </a:spcBef>
              <a:spcAft>
                <a:spcPts val="0"/>
              </a:spcAft>
              <a:buNone/>
            </a:pPr>
            <a:r>
              <a:rPr lang="it" sz="1100" dirty="0">
                <a:solidFill>
                  <a:schemeClr val="dk1"/>
                </a:solidFill>
              </a:rPr>
              <a:t>	 </a:t>
            </a:r>
            <a:endParaRPr sz="1200" dirty="0">
              <a:solidFill>
                <a:schemeClr val="dk1"/>
              </a:solidFill>
            </a:endParaRPr>
          </a:p>
          <a:p>
            <a:pPr marL="0" lvl="0" indent="0" algn="l" rtl="0">
              <a:spcBef>
                <a:spcPts val="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200"/>
              </a:spcBef>
              <a:spcAft>
                <a:spcPts val="0"/>
              </a:spcAft>
              <a:buNone/>
            </a:pPr>
            <a:r>
              <a:rPr lang="it" sz="1100" dirty="0">
                <a:solidFill>
                  <a:schemeClr val="dk1"/>
                </a:solidFill>
              </a:rPr>
              <a:t>	 </a:t>
            </a:r>
            <a:endParaRPr sz="2400" b="1" dirty="0">
              <a:solidFill>
                <a:schemeClr val="dk1"/>
              </a:solidFill>
            </a:endParaRPr>
          </a:p>
          <a:p>
            <a:pPr marL="0" lvl="0" indent="0" algn="l" rtl="0">
              <a:spcBef>
                <a:spcPts val="1200"/>
              </a:spcBef>
              <a:spcAft>
                <a:spcPts val="0"/>
              </a:spcAft>
              <a:buNone/>
            </a:pPr>
            <a:r>
              <a:rPr lang="it" sz="1100" dirty="0">
                <a:solidFill>
                  <a:schemeClr val="dk1"/>
                </a:solidFill>
              </a:rPr>
              <a:t>					</a:t>
            </a:r>
            <a:endParaRPr sz="1100" dirty="0">
              <a:solidFill>
                <a:schemeClr val="dk1"/>
              </a:solidFill>
            </a:endParaRPr>
          </a:p>
          <a:p>
            <a:pPr marL="0" lvl="0" indent="0" algn="l" rtl="0">
              <a:spcBef>
                <a:spcPts val="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2400" b="1"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1600"/>
              </a:spcAft>
              <a:buNone/>
            </a:pPr>
            <a:r>
              <a:rPr lang="it" sz="1100" dirty="0">
                <a:solidFill>
                  <a:schemeClr val="dk1"/>
                </a:solidFill>
              </a:rPr>
              <a:t>	 </a:t>
            </a:r>
            <a:endParaRPr dirty="0"/>
          </a:p>
        </p:txBody>
      </p:sp>
      <p:pic>
        <p:nvPicPr>
          <p:cNvPr id="231" name="Google Shape;231;p20"/>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232" name="Google Shape;232;p20"/>
          <p:cNvSpPr txBox="1"/>
          <p:nvPr/>
        </p:nvSpPr>
        <p:spPr>
          <a:xfrm>
            <a:off x="1969575" y="4703625"/>
            <a:ext cx="5941500" cy="40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r>
              <a:rPr lang="it" sz="1200" i="1">
                <a:solidFill>
                  <a:srgbClr val="CFE2F3"/>
                </a:solidFill>
                <a:latin typeface="Montserrat"/>
                <a:ea typeface="Montserrat"/>
                <a:cs typeface="Montserrat"/>
                <a:sym typeface="Montserrat"/>
              </a:rPr>
              <a:t>i</a:t>
            </a:r>
            <a:endParaRPr sz="1200" i="1">
              <a:solidFill>
                <a:srgbClr val="CFE2F3"/>
              </a:solidFill>
              <a:latin typeface="Montserrat"/>
              <a:ea typeface="Montserrat"/>
              <a:cs typeface="Montserrat"/>
              <a:sym typeface="Montserrat"/>
            </a:endParaRPr>
          </a:p>
        </p:txBody>
      </p:sp>
      <p:pic>
        <p:nvPicPr>
          <p:cNvPr id="8194" name="Picture 2">
            <a:extLst>
              <a:ext uri="{FF2B5EF4-FFF2-40B4-BE49-F238E27FC236}">
                <a16:creationId xmlns:a16="http://schemas.microsoft.com/office/drawing/2014/main" id="{86B2C09F-6A25-4E94-AE14-7ECAC07C4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p:nvPr/>
        </p:nvSpPr>
        <p:spPr>
          <a:xfrm rot="5400000">
            <a:off x="7050582" y="2941758"/>
            <a:ext cx="272613" cy="3914222"/>
          </a:xfrm>
          <a:custGeom>
            <a:avLst/>
            <a:gdLst/>
            <a:ahLst/>
            <a:cxnLst/>
            <a:rect l="l" t="t" r="r" b="b"/>
            <a:pathLst>
              <a:path w="31589" h="192416" extrusionOk="0">
                <a:moveTo>
                  <a:pt x="0" y="1"/>
                </a:moveTo>
                <a:lnTo>
                  <a:pt x="31588" y="1"/>
                </a:lnTo>
                <a:lnTo>
                  <a:pt x="31588" y="192415"/>
                </a:lnTo>
                <a:lnTo>
                  <a:pt x="0" y="192415"/>
                </a:lnTo>
                <a:close/>
              </a:path>
            </a:pathLst>
          </a:custGeom>
          <a:gradFill>
            <a:gsLst>
              <a:gs pos="0">
                <a:srgbClr val="FFFFFF">
                  <a:alpha val="11372"/>
                </a:srgbClr>
              </a:gs>
              <a:gs pos="66000">
                <a:srgbClr val="E354F7">
                  <a:alpha val="56862"/>
                </a:srgbClr>
              </a:gs>
              <a:gs pos="100000">
                <a:srgbClr val="10ECFF">
                  <a:alpha val="86274"/>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238;p21"/>
          <p:cNvPicPr preferRelativeResize="0"/>
          <p:nvPr/>
        </p:nvPicPr>
        <p:blipFill rotWithShape="1">
          <a:blip r:embed="rId3">
            <a:alphaModFix amt="8000"/>
          </a:blip>
          <a:srcRect t="4751" b="4742"/>
          <a:stretch/>
        </p:blipFill>
        <p:spPr>
          <a:xfrm>
            <a:off x="0" y="-477724"/>
            <a:ext cx="9143995" cy="6098958"/>
          </a:xfrm>
          <a:prstGeom prst="rect">
            <a:avLst/>
          </a:prstGeom>
          <a:noFill/>
          <a:ln>
            <a:noFill/>
          </a:ln>
        </p:spPr>
      </p:pic>
      <p:sp>
        <p:nvSpPr>
          <p:cNvPr id="239" name="Google Shape;239;p21"/>
          <p:cNvSpPr txBox="1">
            <a:spLocks noGrp="1"/>
          </p:cNvSpPr>
          <p:nvPr>
            <p:ph type="title"/>
          </p:nvPr>
        </p:nvSpPr>
        <p:spPr>
          <a:xfrm>
            <a:off x="311695" y="65386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rgbClr val="0000FF"/>
                </a:solidFill>
              </a:rPr>
              <a:t>MISURE PER LE FAMIGLIE</a:t>
            </a:r>
            <a:endParaRPr dirty="0">
              <a:solidFill>
                <a:srgbClr val="0000FF"/>
              </a:solidFill>
            </a:endParaRPr>
          </a:p>
        </p:txBody>
      </p:sp>
      <p:sp>
        <p:nvSpPr>
          <p:cNvPr id="240" name="Google Shape;240;p21"/>
          <p:cNvSpPr txBox="1">
            <a:spLocks noGrp="1"/>
          </p:cNvSpPr>
          <p:nvPr>
            <p:ph type="body" idx="1"/>
          </p:nvPr>
        </p:nvSpPr>
        <p:spPr>
          <a:xfrm>
            <a:off x="311700" y="1152475"/>
            <a:ext cx="8655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dirty="0">
                <a:solidFill>
                  <a:srgbClr val="FFFFFF"/>
                </a:solidFill>
              </a:rPr>
              <a:t>FONDO PER LE POLITICHE DELLA FAMIGLIA</a:t>
            </a:r>
            <a:endParaRPr b="1" dirty="0">
              <a:solidFill>
                <a:srgbClr val="FFFFFF"/>
              </a:solidFill>
            </a:endParaRPr>
          </a:p>
          <a:p>
            <a:pPr marL="457200" lvl="0" indent="-317500" algn="l" rtl="0">
              <a:spcBef>
                <a:spcPts val="1600"/>
              </a:spcBef>
              <a:spcAft>
                <a:spcPts val="0"/>
              </a:spcAft>
              <a:buClr>
                <a:srgbClr val="FFFFFF"/>
              </a:buClr>
              <a:buSzPts val="1400"/>
              <a:buChar char="●"/>
            </a:pPr>
            <a:r>
              <a:rPr lang="it" sz="1400" b="1" dirty="0">
                <a:solidFill>
                  <a:srgbClr val="FFFFFF"/>
                </a:solidFill>
              </a:rPr>
              <a:t>150 milioni di EURO</a:t>
            </a:r>
            <a:r>
              <a:rPr lang="it" sz="1400" dirty="0">
                <a:solidFill>
                  <a:srgbClr val="FFFFFF"/>
                </a:solidFill>
              </a:rPr>
              <a:t> per potenziare i centri estivi e contrastare la povertà educativa					</a:t>
            </a:r>
            <a:endParaRPr sz="1400" baseline="30000" dirty="0">
              <a:solidFill>
                <a:srgbClr val="FFFFFF"/>
              </a:solidFill>
            </a:endParaRPr>
          </a:p>
          <a:p>
            <a:pPr marL="457200" lvl="0" indent="-317500" algn="l" rtl="0">
              <a:spcBef>
                <a:spcPts val="0"/>
              </a:spcBef>
              <a:spcAft>
                <a:spcPts val="0"/>
              </a:spcAft>
              <a:buClr>
                <a:srgbClr val="FFFFFF"/>
              </a:buClr>
              <a:buSzPts val="1400"/>
              <a:buChar char="●"/>
            </a:pPr>
            <a:r>
              <a:rPr lang="it" sz="1400" dirty="0">
                <a:solidFill>
                  <a:srgbClr val="FFFFFF"/>
                </a:solidFill>
              </a:rPr>
              <a:t>Risorse ai Comuni per rafforzare, anche in collaborazione con istituti privati, i centri estivi diurni, i servizi socio educativi territoriali durante il periodo estivo, per le bambine ei bambini tra i 3 e 14 anni.</a:t>
            </a:r>
            <a:endParaRPr sz="1400" dirty="0">
              <a:solidFill>
                <a:srgbClr val="FFFFFF"/>
              </a:solidFill>
            </a:endParaRPr>
          </a:p>
          <a:p>
            <a:pPr marL="457200" lvl="0" indent="0" algn="l" rtl="0">
              <a:lnSpc>
                <a:spcPct val="6000"/>
              </a:lnSpc>
              <a:spcBef>
                <a:spcPts val="1600"/>
              </a:spcBef>
              <a:spcAft>
                <a:spcPts val="0"/>
              </a:spcAft>
              <a:buNone/>
            </a:pPr>
            <a:endParaRPr sz="1400" dirty="0">
              <a:solidFill>
                <a:srgbClr val="FFFFFF"/>
              </a:solidFill>
            </a:endParaRPr>
          </a:p>
          <a:p>
            <a:pPr marL="457200" lvl="0" indent="-317500" algn="l" rtl="0">
              <a:spcBef>
                <a:spcPts val="1600"/>
              </a:spcBef>
              <a:spcAft>
                <a:spcPts val="0"/>
              </a:spcAft>
              <a:buClr>
                <a:srgbClr val="FFFFFF"/>
              </a:buClr>
              <a:buSzPts val="1400"/>
              <a:buChar char="●"/>
            </a:pPr>
            <a:r>
              <a:rPr lang="it" sz="1400" b="1" dirty="0">
                <a:solidFill>
                  <a:srgbClr val="FFFFFF"/>
                </a:solidFill>
              </a:rPr>
              <a:t>Il 10% dei fondi</a:t>
            </a:r>
            <a:r>
              <a:rPr lang="it" sz="1400" dirty="0">
                <a:solidFill>
                  <a:srgbClr val="FFFFFF"/>
                </a:solidFill>
              </a:rPr>
              <a:t> andrà al finanziamento di progetti mirati per contrastare la povertà educativa nel periodo dell’emergenza.</a:t>
            </a:r>
            <a:endParaRPr sz="1400" dirty="0">
              <a:solidFill>
                <a:srgbClr val="FFFFFF"/>
              </a:solidFill>
            </a:endParaRPr>
          </a:p>
          <a:p>
            <a:pPr marL="457200" lvl="0" indent="0" algn="l" rtl="0">
              <a:spcBef>
                <a:spcPts val="1600"/>
              </a:spcBef>
              <a:spcAft>
                <a:spcPts val="0"/>
              </a:spcAft>
              <a:buNone/>
            </a:pPr>
            <a:r>
              <a:rPr lang="it" sz="1100" dirty="0">
                <a:solidFill>
                  <a:schemeClr val="dk1"/>
                </a:solidFill>
              </a:rPr>
              <a:t>	 </a:t>
            </a:r>
            <a:endParaRPr sz="1200" dirty="0">
              <a:solidFill>
                <a:schemeClr val="dk1"/>
              </a:solidFill>
            </a:endParaRPr>
          </a:p>
          <a:p>
            <a:pPr marL="0" lvl="0" indent="0" algn="l" rtl="0">
              <a:spcBef>
                <a:spcPts val="0"/>
              </a:spcBef>
              <a:spcAft>
                <a:spcPts val="0"/>
              </a:spcAft>
              <a:buNone/>
            </a:pPr>
            <a:r>
              <a:rPr lang="it" sz="1100" dirty="0">
                <a:solidFill>
                  <a:schemeClr val="dk1"/>
                </a:solidFill>
              </a:rPr>
              <a:t>					</a:t>
            </a:r>
            <a:endParaRPr sz="1100" dirty="0">
              <a:solidFill>
                <a:schemeClr val="dk1"/>
              </a:solidFill>
            </a:endParaRPr>
          </a:p>
          <a:p>
            <a:pPr marL="0" lvl="0" indent="0" algn="l" rtl="0">
              <a:spcBef>
                <a:spcPts val="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None/>
            </a:pPr>
            <a:r>
              <a:rPr lang="it" sz="1100" dirty="0">
                <a:solidFill>
                  <a:schemeClr val="dk1"/>
                </a:solidFill>
              </a:rPr>
              <a:t>	 </a:t>
            </a:r>
            <a:endParaRPr sz="1200" dirty="0">
              <a:solidFill>
                <a:schemeClr val="dk1"/>
              </a:solidFill>
            </a:endParaRPr>
          </a:p>
          <a:p>
            <a:pPr marL="0" lvl="0" indent="0" algn="l" rtl="0">
              <a:spcBef>
                <a:spcPts val="1600"/>
              </a:spcBef>
              <a:spcAft>
                <a:spcPts val="0"/>
              </a:spcAft>
              <a:buNone/>
            </a:pPr>
            <a:r>
              <a:rPr lang="it" sz="1100" dirty="0">
                <a:solidFill>
                  <a:schemeClr val="dk1"/>
                </a:solidFill>
              </a:rPr>
              <a:t>					</a:t>
            </a:r>
            <a:endParaRPr sz="1100" dirty="0">
              <a:solidFill>
                <a:schemeClr val="dk1"/>
              </a:solidFill>
            </a:endParaRPr>
          </a:p>
          <a:p>
            <a:pPr marL="0" lvl="0" indent="0" algn="l" rtl="0">
              <a:spcBef>
                <a:spcPts val="0"/>
              </a:spcBef>
              <a:spcAft>
                <a:spcPts val="0"/>
              </a:spcAft>
              <a:buNone/>
            </a:pPr>
            <a:r>
              <a:rPr lang="it" sz="1100" dirty="0">
                <a:solidFill>
                  <a:schemeClr val="dk1"/>
                </a:solidFill>
              </a:rPr>
              <a:t>				</a:t>
            </a:r>
            <a:endParaRPr sz="1100" dirty="0">
              <a:solidFill>
                <a:schemeClr val="dk1"/>
              </a:solidFill>
            </a:endParaRPr>
          </a:p>
          <a:p>
            <a:pPr marL="0" lvl="0" indent="0" algn="l" rtl="0">
              <a:spcBef>
                <a:spcPts val="0"/>
              </a:spcBef>
              <a:spcAft>
                <a:spcPts val="0"/>
              </a:spcAft>
              <a:buNone/>
            </a:pPr>
            <a:r>
              <a:rPr lang="it" sz="1100" dirty="0">
                <a:solidFill>
                  <a:schemeClr val="dk1"/>
                </a:solidFill>
              </a:rPr>
              <a:t>			</a:t>
            </a:r>
            <a:endParaRPr sz="1100" dirty="0">
              <a:solidFill>
                <a:schemeClr val="dk1"/>
              </a:solidFill>
            </a:endParaRPr>
          </a:p>
          <a:p>
            <a:pPr marL="0" lvl="0" indent="0" algn="l" rtl="0">
              <a:spcBef>
                <a:spcPts val="0"/>
              </a:spcBef>
              <a:spcAft>
                <a:spcPts val="0"/>
              </a:spcAft>
              <a:buNone/>
            </a:pPr>
            <a:r>
              <a:rPr lang="it" sz="1100" dirty="0">
                <a:solidFill>
                  <a:schemeClr val="dk1"/>
                </a:solidFill>
              </a:rPr>
              <a:t>		</a:t>
            </a:r>
            <a:endParaRPr sz="1100" dirty="0">
              <a:solidFill>
                <a:schemeClr val="dk1"/>
              </a:solidFill>
            </a:endParaRPr>
          </a:p>
          <a:p>
            <a:pPr marL="0" lvl="0" indent="0" algn="l" rtl="0">
              <a:spcBef>
                <a:spcPts val="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0"/>
              </a:spcAft>
              <a:buClr>
                <a:schemeClr val="dk1"/>
              </a:buClr>
              <a:buSzPts val="1100"/>
              <a:buFont typeface="Arial"/>
              <a:buNone/>
            </a:pPr>
            <a:r>
              <a:rPr lang="it" sz="1100" dirty="0">
                <a:solidFill>
                  <a:schemeClr val="dk1"/>
                </a:solidFill>
              </a:rPr>
              <a:t>		</a:t>
            </a:r>
            <a:endParaRPr sz="1100" dirty="0">
              <a:solidFill>
                <a:schemeClr val="dk1"/>
              </a:solidFill>
            </a:endParaRPr>
          </a:p>
          <a:p>
            <a:pPr marL="0" lvl="0" indent="0" algn="l" rtl="0">
              <a:spcBef>
                <a:spcPts val="1600"/>
              </a:spcBef>
              <a:spcAft>
                <a:spcPts val="1600"/>
              </a:spcAft>
              <a:buNone/>
            </a:pPr>
            <a:r>
              <a:rPr lang="it" sz="1100" dirty="0">
                <a:solidFill>
                  <a:schemeClr val="dk1"/>
                </a:solidFill>
              </a:rPr>
              <a:t>	 </a:t>
            </a:r>
            <a:endParaRPr dirty="0"/>
          </a:p>
        </p:txBody>
      </p:sp>
      <p:pic>
        <p:nvPicPr>
          <p:cNvPr id="242" name="Google Shape;242;p21"/>
          <p:cNvPicPr preferRelativeResize="0"/>
          <p:nvPr/>
        </p:nvPicPr>
        <p:blipFill>
          <a:blip r:embed="rId4">
            <a:alphaModFix/>
          </a:blip>
          <a:stretch>
            <a:fillRect/>
          </a:stretch>
        </p:blipFill>
        <p:spPr>
          <a:xfrm>
            <a:off x="8045673" y="4378222"/>
            <a:ext cx="888675" cy="574253"/>
          </a:xfrm>
          <a:prstGeom prst="rect">
            <a:avLst/>
          </a:prstGeom>
          <a:noFill/>
          <a:ln>
            <a:noFill/>
          </a:ln>
        </p:spPr>
      </p:pic>
      <p:sp>
        <p:nvSpPr>
          <p:cNvPr id="243" name="Google Shape;243;p21"/>
          <p:cNvSpPr txBox="1"/>
          <p:nvPr/>
        </p:nvSpPr>
        <p:spPr>
          <a:xfrm>
            <a:off x="2032300" y="4703625"/>
            <a:ext cx="69348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200" i="1">
                <a:solidFill>
                  <a:srgbClr val="CFE2F3"/>
                </a:solidFill>
                <a:latin typeface="Montserrat"/>
                <a:ea typeface="Montserrat"/>
                <a:cs typeface="Montserrat"/>
                <a:sym typeface="Montserrat"/>
              </a:rPr>
              <a:t>               a cura dei Partners del Network </a:t>
            </a:r>
            <a:r>
              <a:rPr lang="it">
                <a:solidFill>
                  <a:schemeClr val="lt1"/>
                </a:solidFill>
              </a:rPr>
              <a:t> www.consulentiaziendaliditalia.it</a:t>
            </a:r>
            <a:endParaRPr sz="1200" i="1">
              <a:solidFill>
                <a:srgbClr val="CFE2F3"/>
              </a:solidFill>
              <a:latin typeface="Montserrat"/>
              <a:ea typeface="Montserrat"/>
              <a:cs typeface="Montserrat"/>
              <a:sym typeface="Montserrat"/>
            </a:endParaRPr>
          </a:p>
        </p:txBody>
      </p:sp>
      <p:pic>
        <p:nvPicPr>
          <p:cNvPr id="9218" name="Picture 2">
            <a:extLst>
              <a:ext uri="{FF2B5EF4-FFF2-40B4-BE49-F238E27FC236}">
                <a16:creationId xmlns:a16="http://schemas.microsoft.com/office/drawing/2014/main" id="{76AA167F-1EED-4A56-9D84-E8DF2D792A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2305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5876</Words>
  <Application>Microsoft Office PowerPoint</Application>
  <PresentationFormat>Presentazione su schermo (16:9)</PresentationFormat>
  <Paragraphs>572</Paragraphs>
  <Slides>35</Slides>
  <Notes>35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Montserrat</vt:lpstr>
      <vt:lpstr>Verdana</vt:lpstr>
      <vt:lpstr>Arial</vt:lpstr>
      <vt:lpstr>Times New Roman</vt:lpstr>
      <vt:lpstr>Simple Light</vt:lpstr>
      <vt:lpstr>DL RILANCIO LE NOVITA’  </vt:lpstr>
      <vt:lpstr>MISURE SUL LAVORO </vt:lpstr>
      <vt:lpstr>MISURE SUL LAVORO AIUTI PUBBLICI PER I SALARI,  STOP AI LICENZIAMENTI</vt:lpstr>
      <vt:lpstr>MISURE SUL LAVORO   PROROGA CIG D'EMERGENZA BLOCCO LICENZIAMENTI PER 5 MESI</vt:lpstr>
      <vt:lpstr>MISURE SUL LAVORO BONUS AUTONOMI</vt:lpstr>
      <vt:lpstr>MISURE PER LE FAMIGLIE BONUS DETRAZIONI SERVIZI</vt:lpstr>
      <vt:lpstr>MISURE PER LE FAMIGLIE SMART WORKING PER CHI HA FIGLI SOTTO I 14 ANNI </vt:lpstr>
      <vt:lpstr>MISURE PER LE FAMIGLIE</vt:lpstr>
      <vt:lpstr>MISURE PER LE FAMIGLIE</vt:lpstr>
      <vt:lpstr>MISURE PER LE IMPRESE</vt:lpstr>
      <vt:lpstr>MISURE PER LE IMPRESE</vt:lpstr>
      <vt:lpstr>Superbonus 110%: le novità del Decreto Rilancio</vt:lpstr>
      <vt:lpstr>Superbonus 110%: le novità del Decreto Rilancio</vt:lpstr>
      <vt:lpstr>Superbonus 110%: le novità del Decreto Rilancio</vt:lpstr>
      <vt:lpstr>Superbonus 110%: le novità del Decreto Rilancio</vt:lpstr>
      <vt:lpstr>Superbonus 110%: le novità del Decreto Rilancio</vt:lpstr>
      <vt:lpstr>MISURE PER LE IMPRESE</vt:lpstr>
      <vt:lpstr>MISURE PER LE IMPRESE</vt:lpstr>
      <vt:lpstr>MISURE PER LE IMPRESE</vt:lpstr>
      <vt:lpstr>MISURE PER LE IMPRESE</vt:lpstr>
      <vt:lpstr>MISURE PER LE IMPRESE</vt:lpstr>
      <vt:lpstr>MISURE PER LE IMPRESE</vt:lpstr>
      <vt:lpstr>MISURE PER LE IMPRESE</vt:lpstr>
      <vt:lpstr>MISURE PER LE IMPRESE</vt:lpstr>
      <vt:lpstr>MISURE PER LE IMPRESE</vt:lpstr>
      <vt:lpstr>MISURE PER LE IMPRESE</vt:lpstr>
      <vt:lpstr>MISURE PER IL TERZO SETTORE </vt:lpstr>
      <vt:lpstr>MISURE PER LA SCUOLA                     </vt:lpstr>
      <vt:lpstr>START UP INNOVATIVE</vt:lpstr>
      <vt:lpstr>START UP INNOVATIVE</vt:lpstr>
      <vt:lpstr>START UP INNOVATIVE</vt:lpstr>
      <vt:lpstr>START UP INNOVATIVE</vt:lpstr>
      <vt:lpstr>MISURE PER GLI ENTI LOCALI</vt:lpstr>
      <vt:lpstr>MISURE PER GLI ENTI LOCALI</vt:lpstr>
      <vt:lpstr>MISURE PER GLI ENTI LOCALI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 RILANCIO LE NOVITA’  </dc:title>
  <cp:lastModifiedBy>Massimo Bianchi</cp:lastModifiedBy>
  <cp:revision>3</cp:revision>
  <dcterms:modified xsi:type="dcterms:W3CDTF">2020-05-21T10:16:38Z</dcterms:modified>
</cp:coreProperties>
</file>